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34"/>
  </p:notesMasterIdLst>
  <p:sldIdLst>
    <p:sldId id="256" r:id="rId3"/>
    <p:sldId id="301" r:id="rId4"/>
    <p:sldId id="326" r:id="rId5"/>
    <p:sldId id="327" r:id="rId6"/>
    <p:sldId id="328" r:id="rId7"/>
    <p:sldId id="329" r:id="rId8"/>
    <p:sldId id="330" r:id="rId9"/>
    <p:sldId id="331" r:id="rId10"/>
    <p:sldId id="332" r:id="rId11"/>
    <p:sldId id="333" r:id="rId12"/>
    <p:sldId id="334" r:id="rId13"/>
    <p:sldId id="353" r:id="rId14"/>
    <p:sldId id="351" r:id="rId15"/>
    <p:sldId id="352" r:id="rId16"/>
    <p:sldId id="343" r:id="rId17"/>
    <p:sldId id="344" r:id="rId18"/>
    <p:sldId id="345" r:id="rId19"/>
    <p:sldId id="346" r:id="rId20"/>
    <p:sldId id="347" r:id="rId21"/>
    <p:sldId id="348" r:id="rId22"/>
    <p:sldId id="349" r:id="rId23"/>
    <p:sldId id="350" r:id="rId24"/>
    <p:sldId id="335" r:id="rId25"/>
    <p:sldId id="336" r:id="rId26"/>
    <p:sldId id="337" r:id="rId27"/>
    <p:sldId id="338" r:id="rId28"/>
    <p:sldId id="340" r:id="rId29"/>
    <p:sldId id="341" r:id="rId30"/>
    <p:sldId id="339" r:id="rId31"/>
    <p:sldId id="342"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235888"/>
    <a:srgbClr val="4D9CD7"/>
    <a:srgbClr val="A6A6A6"/>
    <a:srgbClr val="7F7F7F"/>
    <a:srgbClr val="2AB7FF"/>
    <a:srgbClr val="8D8787"/>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09" autoAdjust="0"/>
    <p:restoredTop sz="82780" autoAdjust="0"/>
  </p:normalViewPr>
  <p:slideViewPr>
    <p:cSldViewPr snapToGrid="0">
      <p:cViewPr varScale="1">
        <p:scale>
          <a:sx n="86" d="100"/>
          <a:sy n="86" d="100"/>
        </p:scale>
        <p:origin x="624"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3/14/2017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1545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30</a:t>
            </a:fld>
            <a:endParaRPr lang="en-US"/>
          </a:p>
        </p:txBody>
      </p:sp>
    </p:spTree>
    <p:extLst>
      <p:ext uri="{BB962C8B-B14F-4D97-AF65-F5344CB8AC3E}">
        <p14:creationId xmlns:p14="http://schemas.microsoft.com/office/powerpoint/2010/main" val="2658028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3/14/2017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3/14/2017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3/14/2017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3/14/2017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3/14/2017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3/14/2017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3/14/2017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3/14/2017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3/14/2017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3/14/2017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3/14/2017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3/14/2017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1.pn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Universal Windows Platform</a:t>
            </a:r>
          </a:p>
        </p:txBody>
      </p:sp>
      <p:sp>
        <p:nvSpPr>
          <p:cNvPr id="3" name="Subtitle 2"/>
          <p:cNvSpPr>
            <a:spLocks noGrp="1"/>
          </p:cNvSpPr>
          <p:nvPr>
            <p:ph type="subTitle" idx="1"/>
          </p:nvPr>
        </p:nvSpPr>
        <p:spPr/>
        <p:txBody>
          <a:bodyPr/>
          <a:lstStyle/>
          <a:p>
            <a:r>
              <a:rPr lang="en-US" dirty="0">
                <a:solidFill>
                  <a:srgbClr val="FFFF00"/>
                </a:solidFill>
              </a:rPr>
              <a:t>[ Instructor Name ]</a:t>
            </a:r>
          </a:p>
          <a:p>
            <a:r>
              <a:rPr lang="en-US" dirty="0">
                <a:solidFill>
                  <a:srgbClr val="FFFF00"/>
                </a:solidFill>
              </a:rPr>
              <a:t>[ Instructor E-mail ]</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Controls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278548"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 control is a UI element that displays content or enables interaction. You create the UI for your app by using controls such as buttons, text boxes, and combo boxes to display data and get user input.</a:t>
            </a:r>
          </a:p>
        </p:txBody>
      </p:sp>
      <p:grpSp>
        <p:nvGrpSpPr>
          <p:cNvPr id="17" name="Group 16"/>
          <p:cNvGrpSpPr/>
          <p:nvPr/>
        </p:nvGrpSpPr>
        <p:grpSpPr>
          <a:xfrm>
            <a:off x="4714070" y="2105948"/>
            <a:ext cx="4930732" cy="3141125"/>
            <a:chOff x="5026451" y="2519688"/>
            <a:chExt cx="5029603" cy="3204111"/>
          </a:xfrm>
        </p:grpSpPr>
        <p:pic>
          <p:nvPicPr>
            <p:cNvPr id="14" name="Picture 13"/>
            <p:cNvPicPr>
              <a:picLocks noChangeAspect="1"/>
            </p:cNvPicPr>
            <p:nvPr/>
          </p:nvPicPr>
          <p:blipFill>
            <a:blip r:embed="rId2"/>
            <a:stretch>
              <a:fillRect/>
            </a:stretch>
          </p:blipFill>
          <p:spPr>
            <a:xfrm>
              <a:off x="5026451" y="3153262"/>
              <a:ext cx="2191197" cy="1694810"/>
            </a:xfrm>
            <a:prstGeom prst="rect">
              <a:avLst/>
            </a:prstGeom>
            <a:ln>
              <a:solidFill>
                <a:schemeClr val="tx1">
                  <a:lumMod val="50000"/>
                </a:schemeClr>
              </a:solidFill>
            </a:ln>
          </p:spPr>
        </p:pic>
        <p:pic>
          <p:nvPicPr>
            <p:cNvPr id="2" name="Picture 1"/>
            <p:cNvPicPr>
              <a:picLocks noChangeAspect="1"/>
            </p:cNvPicPr>
            <p:nvPr/>
          </p:nvPicPr>
          <p:blipFill>
            <a:blip r:embed="rId3"/>
            <a:stretch>
              <a:fillRect/>
            </a:stretch>
          </p:blipFill>
          <p:spPr>
            <a:xfrm>
              <a:off x="7894637" y="2919209"/>
              <a:ext cx="2161417" cy="2756303"/>
            </a:xfrm>
            <a:prstGeom prst="rect">
              <a:avLst/>
            </a:prstGeom>
            <a:ln>
              <a:solidFill>
                <a:schemeClr val="tx1">
                  <a:lumMod val="50000"/>
                </a:schemeClr>
              </a:solidFill>
            </a:ln>
          </p:spPr>
        </p:pic>
        <p:pic>
          <p:nvPicPr>
            <p:cNvPr id="6" name="Picture 5"/>
            <p:cNvPicPr>
              <a:picLocks noChangeAspect="1"/>
            </p:cNvPicPr>
            <p:nvPr/>
          </p:nvPicPr>
          <p:blipFill>
            <a:blip r:embed="rId4"/>
            <a:stretch>
              <a:fillRect/>
            </a:stretch>
          </p:blipFill>
          <p:spPr>
            <a:xfrm>
              <a:off x="7498231" y="4183062"/>
              <a:ext cx="2308031" cy="894951"/>
            </a:xfrm>
            <a:prstGeom prst="rect">
              <a:avLst/>
            </a:prstGeom>
            <a:ln>
              <a:solidFill>
                <a:schemeClr val="tx1">
                  <a:lumMod val="50000"/>
                </a:schemeClr>
              </a:solidFill>
            </a:ln>
          </p:spPr>
        </p:pic>
        <p:pic>
          <p:nvPicPr>
            <p:cNvPr id="9" name="Picture 8"/>
            <p:cNvPicPr>
              <a:picLocks noChangeAspect="1"/>
            </p:cNvPicPr>
            <p:nvPr/>
          </p:nvPicPr>
          <p:blipFill>
            <a:blip r:embed="rId5"/>
            <a:stretch>
              <a:fillRect/>
            </a:stretch>
          </p:blipFill>
          <p:spPr>
            <a:xfrm>
              <a:off x="6320252" y="2919209"/>
              <a:ext cx="1177979" cy="2737318"/>
            </a:xfrm>
            <a:prstGeom prst="rect">
              <a:avLst/>
            </a:prstGeom>
            <a:ln>
              <a:solidFill>
                <a:schemeClr val="tx1">
                  <a:lumMod val="50000"/>
                </a:schemeClr>
              </a:solidFill>
            </a:ln>
          </p:spPr>
        </p:pic>
        <p:pic>
          <p:nvPicPr>
            <p:cNvPr id="11" name="Picture 10"/>
            <p:cNvPicPr>
              <a:picLocks noChangeAspect="1"/>
            </p:cNvPicPr>
            <p:nvPr/>
          </p:nvPicPr>
          <p:blipFill>
            <a:blip r:embed="rId6"/>
            <a:stretch>
              <a:fillRect/>
            </a:stretch>
          </p:blipFill>
          <p:spPr>
            <a:xfrm>
              <a:off x="5380037" y="5202980"/>
              <a:ext cx="4014115" cy="520819"/>
            </a:xfrm>
            <a:prstGeom prst="rect">
              <a:avLst/>
            </a:prstGeom>
            <a:ln>
              <a:solidFill>
                <a:schemeClr val="tx1">
                  <a:lumMod val="50000"/>
                </a:schemeClr>
              </a:solidFill>
            </a:ln>
          </p:spPr>
        </p:pic>
        <p:sp>
          <p:nvSpPr>
            <p:cNvPr id="15" name="Oval 14"/>
            <p:cNvSpPr/>
            <p:nvPr/>
          </p:nvSpPr>
          <p:spPr bwMode="auto">
            <a:xfrm>
              <a:off x="7031326" y="2519688"/>
              <a:ext cx="1219200" cy="1219200"/>
            </a:xfrm>
            <a:prstGeom prst="ellipse">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9411"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6" name="Picture 15"/>
            <p:cNvPicPr>
              <a:picLocks noChangeAspect="1"/>
            </p:cNvPicPr>
            <p:nvPr/>
          </p:nvPicPr>
          <p:blipFill>
            <a:blip r:embed="rId7"/>
            <a:stretch>
              <a:fillRect/>
            </a:stretch>
          </p:blipFill>
          <p:spPr>
            <a:xfrm>
              <a:off x="7444168" y="2690902"/>
              <a:ext cx="543598" cy="876771"/>
            </a:xfrm>
            <a:prstGeom prst="rect">
              <a:avLst/>
            </a:prstGeom>
          </p:spPr>
        </p:pic>
      </p:grpSp>
    </p:spTree>
    <p:extLst>
      <p:ext uri="{BB962C8B-B14F-4D97-AF65-F5344CB8AC3E}">
        <p14:creationId xmlns:p14="http://schemas.microsoft.com/office/powerpoint/2010/main" val="1725718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Control Patterns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502654"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 pattern is a recipe for combining several controls to make something new, such as combining a pivot control and labels to create a tab control, or a picker and a calendar control to create a date picker control.</a:t>
            </a:r>
          </a:p>
        </p:txBody>
      </p:sp>
      <p:grpSp>
        <p:nvGrpSpPr>
          <p:cNvPr id="7" name="Group 6"/>
          <p:cNvGrpSpPr/>
          <p:nvPr/>
        </p:nvGrpSpPr>
        <p:grpSpPr>
          <a:xfrm>
            <a:off x="5125104" y="2100072"/>
            <a:ext cx="5109963" cy="3527608"/>
            <a:chOff x="5070405" y="1744662"/>
            <a:chExt cx="5212428" cy="3598344"/>
          </a:xfrm>
        </p:grpSpPr>
        <p:pic>
          <p:nvPicPr>
            <p:cNvPr id="5" name="Picture 4"/>
            <p:cNvPicPr>
              <a:picLocks noChangeAspect="1"/>
            </p:cNvPicPr>
            <p:nvPr/>
          </p:nvPicPr>
          <p:blipFill>
            <a:blip r:embed="rId2"/>
            <a:stretch>
              <a:fillRect/>
            </a:stretch>
          </p:blipFill>
          <p:spPr>
            <a:xfrm>
              <a:off x="5913437" y="1744662"/>
              <a:ext cx="3677384" cy="1523177"/>
            </a:xfrm>
            <a:prstGeom prst="rect">
              <a:avLst/>
            </a:prstGeom>
            <a:ln>
              <a:solidFill>
                <a:schemeClr val="tx1">
                  <a:lumMod val="50000"/>
                </a:schemeClr>
              </a:solidFill>
            </a:ln>
          </p:spPr>
        </p:pic>
        <p:pic>
          <p:nvPicPr>
            <p:cNvPr id="4" name="Picture 3"/>
            <p:cNvPicPr>
              <a:picLocks noChangeAspect="1"/>
            </p:cNvPicPr>
            <p:nvPr/>
          </p:nvPicPr>
          <p:blipFill>
            <a:blip r:embed="rId3"/>
            <a:stretch>
              <a:fillRect/>
            </a:stretch>
          </p:blipFill>
          <p:spPr>
            <a:xfrm>
              <a:off x="6675437" y="2514877"/>
              <a:ext cx="3607396" cy="2828129"/>
            </a:xfrm>
            <a:prstGeom prst="rect">
              <a:avLst/>
            </a:prstGeom>
            <a:ln>
              <a:solidFill>
                <a:schemeClr val="tx1">
                  <a:lumMod val="50000"/>
                </a:schemeClr>
              </a:solidFill>
            </a:ln>
          </p:spPr>
        </p:pic>
        <p:pic>
          <p:nvPicPr>
            <p:cNvPr id="6" name="Picture 5"/>
            <p:cNvPicPr>
              <a:picLocks noChangeAspect="1"/>
            </p:cNvPicPr>
            <p:nvPr/>
          </p:nvPicPr>
          <p:blipFill>
            <a:blip r:embed="rId4"/>
            <a:stretch>
              <a:fillRect/>
            </a:stretch>
          </p:blipFill>
          <p:spPr>
            <a:xfrm>
              <a:off x="5070405" y="3116262"/>
              <a:ext cx="2681724" cy="2090545"/>
            </a:xfrm>
            <a:prstGeom prst="rect">
              <a:avLst/>
            </a:prstGeom>
            <a:ln>
              <a:solidFill>
                <a:schemeClr val="tx1">
                  <a:lumMod val="50000"/>
                </a:schemeClr>
              </a:solidFill>
            </a:ln>
          </p:spPr>
        </p:pic>
      </p:grpSp>
      <p:sp>
        <p:nvSpPr>
          <p:cNvPr id="11" name="Callout: Left-Right Arrow 10"/>
          <p:cNvSpPr/>
          <p:nvPr/>
        </p:nvSpPr>
        <p:spPr bwMode="auto">
          <a:xfrm>
            <a:off x="6818091" y="5235197"/>
            <a:ext cx="1568743" cy="672318"/>
          </a:xfrm>
          <a:prstGeom prst="leftRightArrowCallou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7479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7450080" y="2419309"/>
            <a:ext cx="3342918" cy="2498284"/>
          </a:xfrm>
          <a:prstGeom prst="rect">
            <a:avLst/>
          </a:prstGeom>
          <a:ln>
            <a:solidFill>
              <a:schemeClr val="tx1">
                <a:lumMod val="50000"/>
              </a:schemeClr>
            </a:solidFill>
          </a:ln>
        </p:spPr>
      </p:pic>
      <p:pic>
        <p:nvPicPr>
          <p:cNvPr id="13" name="Picture 12"/>
          <p:cNvPicPr>
            <a:picLocks noChangeAspect="1"/>
          </p:cNvPicPr>
          <p:nvPr/>
        </p:nvPicPr>
        <p:blipFill>
          <a:blip r:embed="rId3"/>
          <a:stretch>
            <a:fillRect/>
          </a:stretch>
        </p:blipFill>
        <p:spPr>
          <a:xfrm>
            <a:off x="4775193" y="2135726"/>
            <a:ext cx="3795543" cy="2134993"/>
          </a:xfrm>
          <a:prstGeom prst="rect">
            <a:avLst/>
          </a:prstGeom>
          <a:ln>
            <a:solidFill>
              <a:schemeClr val="tx1">
                <a:lumMod val="50000"/>
              </a:schemeClr>
            </a:solidFill>
          </a:ln>
        </p:spPr>
      </p:pic>
      <p:sp>
        <p:nvSpPr>
          <p:cNvPr id="3" name="Title 2"/>
          <p:cNvSpPr>
            <a:spLocks noGrp="1"/>
          </p:cNvSpPr>
          <p:nvPr>
            <p:ph type="title"/>
          </p:nvPr>
        </p:nvSpPr>
        <p:spPr/>
        <p:txBody>
          <a:bodyPr/>
          <a:lstStyle/>
          <a:p>
            <a:r>
              <a:rPr lang="en-US" dirty="0"/>
              <a:t>Advanced Controls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278548"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Advanced control support is defined as controls that target features and experiences beyond a standard text input or response, such as rich media, mapping, inking, speech recognition, or drill-down interactivity.</a:t>
            </a:r>
          </a:p>
        </p:txBody>
      </p:sp>
      <p:pic>
        <p:nvPicPr>
          <p:cNvPr id="7" name="Picture 6"/>
          <p:cNvPicPr>
            <a:picLocks noChangeAspect="1"/>
          </p:cNvPicPr>
          <p:nvPr/>
        </p:nvPicPr>
        <p:blipFill>
          <a:blip r:embed="rId4"/>
          <a:stretch>
            <a:fillRect/>
          </a:stretch>
        </p:blipFill>
        <p:spPr>
          <a:xfrm>
            <a:off x="8792406" y="2173653"/>
            <a:ext cx="1355615" cy="387318"/>
          </a:xfrm>
          <a:prstGeom prst="rect">
            <a:avLst/>
          </a:prstGeom>
          <a:ln>
            <a:solidFill>
              <a:schemeClr val="tx1">
                <a:lumMod val="50000"/>
              </a:schemeClr>
            </a:solidFill>
          </a:ln>
        </p:spPr>
      </p:pic>
      <p:pic>
        <p:nvPicPr>
          <p:cNvPr id="18" name="Picture 17"/>
          <p:cNvPicPr>
            <a:picLocks noChangeAspect="1"/>
          </p:cNvPicPr>
          <p:nvPr/>
        </p:nvPicPr>
        <p:blipFill>
          <a:blip r:embed="rId5"/>
          <a:stretch>
            <a:fillRect/>
          </a:stretch>
        </p:blipFill>
        <p:spPr>
          <a:xfrm>
            <a:off x="6624829" y="3386580"/>
            <a:ext cx="2496710" cy="1678675"/>
          </a:xfrm>
          <a:prstGeom prst="rect">
            <a:avLst/>
          </a:prstGeom>
          <a:ln>
            <a:solidFill>
              <a:schemeClr val="tx1">
                <a:lumMod val="50000"/>
              </a:schemeClr>
            </a:solidFill>
          </a:ln>
        </p:spPr>
      </p:pic>
      <p:pic>
        <p:nvPicPr>
          <p:cNvPr id="24" name="Picture 23"/>
          <p:cNvPicPr>
            <a:picLocks noChangeAspect="1"/>
          </p:cNvPicPr>
          <p:nvPr/>
        </p:nvPicPr>
        <p:blipFill rotWithShape="1">
          <a:blip r:embed="rId6"/>
          <a:srcRect t="10989"/>
          <a:stretch/>
        </p:blipFill>
        <p:spPr>
          <a:xfrm>
            <a:off x="4553522" y="3329423"/>
            <a:ext cx="1946052" cy="2519807"/>
          </a:xfrm>
          <a:prstGeom prst="rect">
            <a:avLst/>
          </a:prstGeom>
          <a:ln>
            <a:solidFill>
              <a:schemeClr val="tx1">
                <a:lumMod val="50000"/>
              </a:schemeClr>
            </a:solidFill>
          </a:ln>
        </p:spPr>
      </p:pic>
      <p:grpSp>
        <p:nvGrpSpPr>
          <p:cNvPr id="19" name="Group 18"/>
          <p:cNvGrpSpPr/>
          <p:nvPr/>
        </p:nvGrpSpPr>
        <p:grpSpPr>
          <a:xfrm>
            <a:off x="6273896" y="2985882"/>
            <a:ext cx="1195233" cy="1195233"/>
            <a:chOff x="6622912" y="2278062"/>
            <a:chExt cx="1219200" cy="1219200"/>
          </a:xfrm>
        </p:grpSpPr>
        <p:sp>
          <p:nvSpPr>
            <p:cNvPr id="15" name="Oval 14"/>
            <p:cNvSpPr/>
            <p:nvPr/>
          </p:nvSpPr>
          <p:spPr bwMode="auto">
            <a:xfrm>
              <a:off x="6622912" y="2278062"/>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9411"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6" name="Picture 15"/>
            <p:cNvPicPr>
              <a:picLocks noChangeAspect="1"/>
            </p:cNvPicPr>
            <p:nvPr/>
          </p:nvPicPr>
          <p:blipFill>
            <a:blip r:embed="rId7"/>
            <a:stretch>
              <a:fillRect/>
            </a:stretch>
          </p:blipFill>
          <p:spPr>
            <a:xfrm>
              <a:off x="7035754" y="2449276"/>
              <a:ext cx="543598" cy="876771"/>
            </a:xfrm>
            <a:prstGeom prst="rect">
              <a:avLst/>
            </a:prstGeom>
          </p:spPr>
        </p:pic>
      </p:grpSp>
      <p:pic>
        <p:nvPicPr>
          <p:cNvPr id="4" name="Picture 3"/>
          <p:cNvPicPr>
            <a:picLocks noChangeAspect="1"/>
          </p:cNvPicPr>
          <p:nvPr/>
        </p:nvPicPr>
        <p:blipFill>
          <a:blip r:embed="rId8"/>
          <a:stretch>
            <a:fillRect/>
          </a:stretch>
        </p:blipFill>
        <p:spPr>
          <a:xfrm>
            <a:off x="5860694" y="5190278"/>
            <a:ext cx="2701682" cy="503984"/>
          </a:xfrm>
          <a:prstGeom prst="rect">
            <a:avLst/>
          </a:prstGeom>
          <a:ln>
            <a:solidFill>
              <a:schemeClr val="tx1">
                <a:lumMod val="50000"/>
              </a:schemeClr>
            </a:solidFill>
          </a:ln>
        </p:spPr>
      </p:pic>
    </p:spTree>
    <p:extLst>
      <p:ext uri="{BB962C8B-B14F-4D97-AF65-F5344CB8AC3E}">
        <p14:creationId xmlns:p14="http://schemas.microsoft.com/office/powerpoint/2010/main" val="1226336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Binding Concepts</a:t>
            </a:r>
            <a:endParaRPr lang="en-US" sz="3921" dirty="0">
              <a:gradFill>
                <a:gsLst>
                  <a:gs pos="0">
                    <a:schemeClr val="tx2"/>
                  </a:gs>
                  <a:gs pos="100000">
                    <a:schemeClr val="tx2"/>
                  </a:gs>
                </a:gsLst>
                <a:lin ang="5400000" scaled="0"/>
              </a:gradFill>
            </a:endParaRPr>
          </a:p>
        </p:txBody>
      </p:sp>
      <p:sp>
        <p:nvSpPr>
          <p:cNvPr id="4" name="Text Placeholder 2"/>
          <p:cNvSpPr txBox="1">
            <a:spLocks/>
          </p:cNvSpPr>
          <p:nvPr/>
        </p:nvSpPr>
        <p:spPr>
          <a:xfrm>
            <a:off x="841247" y="1828800"/>
            <a:ext cx="8656714" cy="4213180"/>
          </a:xfrm>
          <a:prstGeom prst="rect">
            <a:avLst/>
          </a:prstGeom>
        </p:spPr>
        <p:txBody>
          <a:bodyPr vert="horz" wrap="square" lIns="143428"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Control labels to model values</a:t>
            </a:r>
          </a:p>
          <a:p>
            <a:r>
              <a:rPr lang="en-US" sz="3200" dirty="0"/>
              <a:t>List collections to model lists</a:t>
            </a:r>
          </a:p>
          <a:p>
            <a:r>
              <a:rPr lang="en-US" sz="3200" dirty="0"/>
              <a:t>Control properties to static values</a:t>
            </a:r>
          </a:p>
          <a:p>
            <a:r>
              <a:rPr lang="en-US" sz="3200" dirty="0"/>
              <a:t>Setting controls to dynamic values</a:t>
            </a:r>
          </a:p>
          <a:p>
            <a:r>
              <a:rPr lang="en-US" sz="3200" dirty="0"/>
              <a:t>Page values to local values</a:t>
            </a:r>
          </a:p>
          <a:p>
            <a:r>
              <a:rPr lang="en-US" sz="3200" dirty="0"/>
              <a:t>Font families and brushes to resources</a:t>
            </a:r>
          </a:p>
          <a:p>
            <a:r>
              <a:rPr lang="en-US" sz="3200" dirty="0"/>
              <a:t>Control actions to commands</a:t>
            </a:r>
          </a:p>
        </p:txBody>
      </p:sp>
    </p:spTree>
    <p:extLst>
      <p:ext uri="{BB962C8B-B14F-4D97-AF65-F5344CB8AC3E}">
        <p14:creationId xmlns:p14="http://schemas.microsoft.com/office/powerpoint/2010/main" val="1199593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Binding Techniques</a:t>
            </a:r>
            <a:endParaRPr lang="en-US" sz="3921" dirty="0">
              <a:gradFill>
                <a:gsLst>
                  <a:gs pos="0">
                    <a:schemeClr val="tx2"/>
                  </a:gs>
                  <a:gs pos="100000">
                    <a:schemeClr val="tx2"/>
                  </a:gs>
                </a:gsLst>
                <a:lin ang="5400000" scaled="0"/>
              </a:gradFill>
            </a:endParaRPr>
          </a:p>
        </p:txBody>
      </p:sp>
      <p:sp>
        <p:nvSpPr>
          <p:cNvPr id="5" name="Text Placeholder 2"/>
          <p:cNvSpPr txBox="1">
            <a:spLocks/>
          </p:cNvSpPr>
          <p:nvPr/>
        </p:nvSpPr>
        <p:spPr>
          <a:xfrm>
            <a:off x="841248" y="1828800"/>
            <a:ext cx="9860673" cy="1195234"/>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t>The term </a:t>
            </a:r>
            <a:r>
              <a:rPr lang="en-US" sz="2353" b="1" dirty="0">
                <a:latin typeface="+mn-lt"/>
              </a:rPr>
              <a:t>binding</a:t>
            </a:r>
            <a:r>
              <a:rPr lang="en-US" sz="2353" dirty="0"/>
              <a:t> in this series (and in the Universal Windows Platform) does not always refer to “data” binding, per se, as it could refer to binding values to things like resources or other ancillary objects.</a:t>
            </a:r>
          </a:p>
        </p:txBody>
      </p:sp>
      <p:sp>
        <p:nvSpPr>
          <p:cNvPr id="2" name="Rectangle 1"/>
          <p:cNvSpPr/>
          <p:nvPr/>
        </p:nvSpPr>
        <p:spPr bwMode="auto">
          <a:xfrm>
            <a:off x="1859886" y="3269350"/>
            <a:ext cx="1643445" cy="448212"/>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Value</a:t>
            </a:r>
          </a:p>
        </p:txBody>
      </p:sp>
      <p:sp>
        <p:nvSpPr>
          <p:cNvPr id="7" name="Rectangle 6"/>
          <p:cNvSpPr/>
          <p:nvPr/>
        </p:nvSpPr>
        <p:spPr bwMode="auto">
          <a:xfrm>
            <a:off x="1859886" y="3906399"/>
            <a:ext cx="1643445" cy="448212"/>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Background</a:t>
            </a:r>
          </a:p>
        </p:txBody>
      </p:sp>
      <p:sp>
        <p:nvSpPr>
          <p:cNvPr id="9" name="Rectangle 8"/>
          <p:cNvSpPr/>
          <p:nvPr/>
        </p:nvSpPr>
        <p:spPr bwMode="auto">
          <a:xfrm>
            <a:off x="1859886" y="5180496"/>
            <a:ext cx="1643445" cy="448212"/>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Template</a:t>
            </a:r>
          </a:p>
        </p:txBody>
      </p:sp>
      <p:sp>
        <p:nvSpPr>
          <p:cNvPr id="10" name="Rectangle 9"/>
          <p:cNvSpPr/>
          <p:nvPr/>
        </p:nvSpPr>
        <p:spPr bwMode="auto">
          <a:xfrm>
            <a:off x="1859886" y="4543448"/>
            <a:ext cx="1643445" cy="448212"/>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List</a:t>
            </a:r>
          </a:p>
        </p:txBody>
      </p:sp>
      <p:sp>
        <p:nvSpPr>
          <p:cNvPr id="11" name="Rectangle 10"/>
          <p:cNvSpPr/>
          <p:nvPr/>
        </p:nvSpPr>
        <p:spPr bwMode="auto">
          <a:xfrm>
            <a:off x="4226164" y="3269350"/>
            <a:ext cx="4816785" cy="448212"/>
          </a:xfrm>
          <a:prstGeom prst="rect">
            <a:avLst/>
          </a:prstGeom>
          <a:solidFill>
            <a:srgbClr val="D2D2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a:t>
            </a:r>
            <a:r>
              <a:rPr lang="en-US" sz="1765" dirty="0" err="1">
                <a:solidFill>
                  <a:schemeClr val="tx1">
                    <a:lumMod val="50000"/>
                  </a:schemeClr>
                </a:solidFill>
                <a:ea typeface="Segoe UI" pitchFamily="34" charset="0"/>
                <a:cs typeface="Segoe UI" pitchFamily="34" charset="0"/>
              </a:rPr>
              <a:t>x:Bind</a:t>
            </a:r>
            <a:r>
              <a:rPr lang="en-US" sz="1765" dirty="0">
                <a:solidFill>
                  <a:schemeClr val="tx1">
                    <a:lumMod val="50000"/>
                  </a:schemeClr>
                </a:solidFill>
                <a:ea typeface="Segoe UI" pitchFamily="34" charset="0"/>
                <a:cs typeface="Segoe UI" pitchFamily="34" charset="0"/>
              </a:rPr>
              <a:t> (some property)} </a:t>
            </a:r>
          </a:p>
        </p:txBody>
      </p:sp>
      <p:sp>
        <p:nvSpPr>
          <p:cNvPr id="13" name="Rectangle 12"/>
          <p:cNvSpPr/>
          <p:nvPr/>
        </p:nvSpPr>
        <p:spPr bwMode="auto">
          <a:xfrm>
            <a:off x="4226164" y="3906399"/>
            <a:ext cx="4816785" cy="448212"/>
          </a:xfrm>
          <a:prstGeom prst="rect">
            <a:avLst/>
          </a:prstGeom>
          <a:solidFill>
            <a:srgbClr val="D2D2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a:t>
            </a:r>
            <a:r>
              <a:rPr lang="en-US" sz="1765" dirty="0" err="1">
                <a:solidFill>
                  <a:schemeClr val="tx1">
                    <a:lumMod val="50000"/>
                  </a:schemeClr>
                </a:solidFill>
                <a:ea typeface="Segoe UI" pitchFamily="34" charset="0"/>
                <a:cs typeface="Segoe UI" pitchFamily="34" charset="0"/>
              </a:rPr>
              <a:t>ThemeResource</a:t>
            </a:r>
            <a:r>
              <a:rPr lang="en-US" sz="1765" dirty="0">
                <a:solidFill>
                  <a:schemeClr val="tx1">
                    <a:lumMod val="50000"/>
                  </a:schemeClr>
                </a:solidFill>
                <a:ea typeface="Segoe UI" pitchFamily="34" charset="0"/>
                <a:cs typeface="Segoe UI" pitchFamily="34" charset="0"/>
              </a:rPr>
              <a:t> </a:t>
            </a:r>
            <a:r>
              <a:rPr lang="en-US" sz="1765" dirty="0" err="1">
                <a:solidFill>
                  <a:schemeClr val="tx1">
                    <a:lumMod val="50000"/>
                  </a:schemeClr>
                </a:solidFill>
                <a:ea typeface="Segoe UI" pitchFamily="34" charset="0"/>
                <a:cs typeface="Segoe UI" pitchFamily="34" charset="0"/>
              </a:rPr>
              <a:t>AppAccentBrush</a:t>
            </a:r>
            <a:r>
              <a:rPr lang="en-US" sz="1765" dirty="0">
                <a:solidFill>
                  <a:schemeClr val="tx1">
                    <a:lumMod val="50000"/>
                  </a:schemeClr>
                </a:solidFill>
                <a:ea typeface="Segoe UI" pitchFamily="34" charset="0"/>
                <a:cs typeface="Segoe UI" pitchFamily="34" charset="0"/>
              </a:rPr>
              <a:t>} </a:t>
            </a:r>
          </a:p>
        </p:txBody>
      </p:sp>
      <p:sp>
        <p:nvSpPr>
          <p:cNvPr id="14" name="Rectangle 13"/>
          <p:cNvSpPr/>
          <p:nvPr/>
        </p:nvSpPr>
        <p:spPr bwMode="auto">
          <a:xfrm>
            <a:off x="4226164" y="4543448"/>
            <a:ext cx="4816785" cy="448212"/>
          </a:xfrm>
          <a:prstGeom prst="rect">
            <a:avLst/>
          </a:prstGeom>
          <a:solidFill>
            <a:srgbClr val="D2D2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{Binding Items} </a:t>
            </a:r>
          </a:p>
        </p:txBody>
      </p:sp>
      <p:sp>
        <p:nvSpPr>
          <p:cNvPr id="15" name="Rectangle 14"/>
          <p:cNvSpPr/>
          <p:nvPr/>
        </p:nvSpPr>
        <p:spPr bwMode="auto">
          <a:xfrm>
            <a:off x="4226164" y="5180496"/>
            <a:ext cx="4816785" cy="448212"/>
          </a:xfrm>
          <a:prstGeom prst="rect">
            <a:avLst/>
          </a:prstGeom>
          <a:solidFill>
            <a:srgbClr val="D2D2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a:t>
            </a:r>
            <a:r>
              <a:rPr lang="en-US" sz="1765" dirty="0" err="1">
                <a:solidFill>
                  <a:schemeClr val="tx1">
                    <a:lumMod val="50000"/>
                  </a:schemeClr>
                </a:solidFill>
                <a:ea typeface="Segoe UI" pitchFamily="34" charset="0"/>
                <a:cs typeface="Segoe UI" pitchFamily="34" charset="0"/>
              </a:rPr>
              <a:t>StaticResource</a:t>
            </a:r>
            <a:r>
              <a:rPr lang="en-US" sz="1765" dirty="0">
                <a:solidFill>
                  <a:schemeClr val="tx1">
                    <a:lumMod val="50000"/>
                  </a:schemeClr>
                </a:solidFill>
                <a:ea typeface="Segoe UI" pitchFamily="34" charset="0"/>
                <a:cs typeface="Segoe UI" pitchFamily="34" charset="0"/>
              </a:rPr>
              <a:t> </a:t>
            </a:r>
            <a:r>
              <a:rPr lang="en-US" sz="1765" dirty="0" err="1">
                <a:solidFill>
                  <a:schemeClr val="tx1">
                    <a:lumMod val="50000"/>
                  </a:schemeClr>
                </a:solidFill>
                <a:ea typeface="Segoe UI" pitchFamily="34" charset="0"/>
                <a:cs typeface="Segoe UI" pitchFamily="34" charset="0"/>
              </a:rPr>
              <a:t>TemplateConverter</a:t>
            </a:r>
            <a:r>
              <a:rPr lang="en-US" sz="1765" dirty="0">
                <a:solidFill>
                  <a:schemeClr val="tx1">
                    <a:lumMod val="50000"/>
                  </a:schemeClr>
                </a:solidFill>
                <a:ea typeface="Segoe UI" pitchFamily="34" charset="0"/>
                <a:cs typeface="Segoe UI" pitchFamily="34" charset="0"/>
              </a:rPr>
              <a:t>} </a:t>
            </a:r>
          </a:p>
        </p:txBody>
      </p:sp>
      <p:sp>
        <p:nvSpPr>
          <p:cNvPr id="16" name="Rectangle 15"/>
          <p:cNvSpPr/>
          <p:nvPr/>
        </p:nvSpPr>
        <p:spPr bwMode="auto">
          <a:xfrm>
            <a:off x="1859886" y="5817546"/>
            <a:ext cx="1643445" cy="448212"/>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Text</a:t>
            </a:r>
          </a:p>
        </p:txBody>
      </p:sp>
      <p:sp>
        <p:nvSpPr>
          <p:cNvPr id="17" name="Rectangle 16"/>
          <p:cNvSpPr/>
          <p:nvPr/>
        </p:nvSpPr>
        <p:spPr bwMode="auto">
          <a:xfrm>
            <a:off x="4226164" y="5817546"/>
            <a:ext cx="4816785" cy="448212"/>
          </a:xfrm>
          <a:prstGeom prst="rect">
            <a:avLst/>
          </a:prstGeom>
          <a:solidFill>
            <a:srgbClr val="D2D2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{Binding </a:t>
            </a:r>
            <a:r>
              <a:rPr lang="en-US" sz="1765" dirty="0" err="1">
                <a:solidFill>
                  <a:schemeClr val="tx1">
                    <a:lumMod val="50000"/>
                  </a:schemeClr>
                </a:solidFill>
                <a:ea typeface="Segoe UI" pitchFamily="34" charset="0"/>
                <a:cs typeface="Segoe UI" pitchFamily="34" charset="0"/>
              </a:rPr>
              <a:t>DisplayName</a:t>
            </a:r>
            <a:r>
              <a:rPr lang="en-US" sz="1765" dirty="0">
                <a:solidFill>
                  <a:schemeClr val="tx1">
                    <a:lumMod val="50000"/>
                  </a:schemeClr>
                </a:solidFill>
                <a:ea typeface="Segoe UI" pitchFamily="34" charset="0"/>
                <a:cs typeface="Segoe UI" pitchFamily="34" charset="0"/>
              </a:rPr>
              <a:t>, Mode=</a:t>
            </a:r>
            <a:r>
              <a:rPr lang="en-US" sz="1765" dirty="0" err="1">
                <a:solidFill>
                  <a:schemeClr val="tx1">
                    <a:lumMod val="50000"/>
                  </a:schemeClr>
                </a:solidFill>
                <a:ea typeface="Segoe UI" pitchFamily="34" charset="0"/>
                <a:cs typeface="Segoe UI" pitchFamily="34" charset="0"/>
              </a:rPr>
              <a:t>TwoWay</a:t>
            </a:r>
            <a:r>
              <a:rPr lang="en-US" sz="1765" dirty="0">
                <a:solidFill>
                  <a:schemeClr val="tx1">
                    <a:lumMod val="50000"/>
                  </a:schemeClr>
                </a:solidFill>
                <a:ea typeface="Segoe UI" pitchFamily="34" charset="0"/>
                <a:cs typeface="Segoe UI" pitchFamily="34" charset="0"/>
              </a:rPr>
              <a:t>} </a:t>
            </a:r>
          </a:p>
        </p:txBody>
      </p:sp>
      <p:sp>
        <p:nvSpPr>
          <p:cNvPr id="4" name="Arrow: Down 3"/>
          <p:cNvSpPr/>
          <p:nvPr/>
        </p:nvSpPr>
        <p:spPr bwMode="auto">
          <a:xfrm rot="16200000" flipV="1">
            <a:off x="3715095" y="3344053"/>
            <a:ext cx="298808" cy="298808"/>
          </a:xfrm>
          <a:prstGeom prst="downArrow">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Down 18"/>
          <p:cNvSpPr/>
          <p:nvPr/>
        </p:nvSpPr>
        <p:spPr bwMode="auto">
          <a:xfrm rot="16200000" flipV="1">
            <a:off x="3703406" y="3981101"/>
            <a:ext cx="298808" cy="298808"/>
          </a:xfrm>
          <a:prstGeom prst="downArrow">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Down 19"/>
          <p:cNvSpPr/>
          <p:nvPr/>
        </p:nvSpPr>
        <p:spPr bwMode="auto">
          <a:xfrm rot="16200000" flipV="1">
            <a:off x="3703406" y="4618150"/>
            <a:ext cx="298808" cy="298808"/>
          </a:xfrm>
          <a:prstGeom prst="downArrow">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Down 20"/>
          <p:cNvSpPr/>
          <p:nvPr/>
        </p:nvSpPr>
        <p:spPr bwMode="auto">
          <a:xfrm rot="16200000" flipV="1">
            <a:off x="3715095" y="5255199"/>
            <a:ext cx="298808" cy="298808"/>
          </a:xfrm>
          <a:prstGeom prst="downArrow">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Arrow: Left-Right 5"/>
          <p:cNvSpPr/>
          <p:nvPr/>
        </p:nvSpPr>
        <p:spPr bwMode="auto">
          <a:xfrm>
            <a:off x="3664400" y="5892248"/>
            <a:ext cx="409207" cy="298808"/>
          </a:xfrm>
          <a:prstGeom prst="leftRightArrow">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480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Toasts</a:t>
            </a:r>
            <a:endParaRPr lang="en-US" sz="3921" dirty="0">
              <a:gradFill>
                <a:gsLst>
                  <a:gs pos="0">
                    <a:schemeClr val="tx2"/>
                  </a:gs>
                  <a:gs pos="100000">
                    <a:schemeClr val="tx2"/>
                  </a:gs>
                </a:gsLst>
                <a:lin ang="5400000" scaled="0"/>
              </a:gradFill>
            </a:endParaRPr>
          </a:p>
        </p:txBody>
      </p:sp>
      <p:sp>
        <p:nvSpPr>
          <p:cNvPr id="14" name="Text Placeholder 2"/>
          <p:cNvSpPr txBox="1">
            <a:spLocks/>
          </p:cNvSpPr>
          <p:nvPr/>
        </p:nvSpPr>
        <p:spPr>
          <a:xfrm>
            <a:off x="841248" y="1828800"/>
            <a:ext cx="388402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Adaptive and interactive toast notifications let you create flexible pop-up notifications with more content, optional inline images, and optional user interaction, including the ability to add buttons, inputs, and scenario-based templates such as alarms, reminders, and incoming calls.</a:t>
            </a:r>
          </a:p>
        </p:txBody>
      </p:sp>
      <p:grpSp>
        <p:nvGrpSpPr>
          <p:cNvPr id="12" name="Group 11"/>
          <p:cNvGrpSpPr/>
          <p:nvPr/>
        </p:nvGrpSpPr>
        <p:grpSpPr>
          <a:xfrm>
            <a:off x="4839969" y="2298637"/>
            <a:ext cx="6157914" cy="3118318"/>
            <a:chOff x="5046690" y="1937022"/>
            <a:chExt cx="6281393" cy="3180847"/>
          </a:xfrm>
        </p:grpSpPr>
        <p:pic>
          <p:nvPicPr>
            <p:cNvPr id="9" name="Picture 8"/>
            <p:cNvPicPr>
              <a:picLocks noChangeAspect="1"/>
            </p:cNvPicPr>
            <p:nvPr/>
          </p:nvPicPr>
          <p:blipFill>
            <a:blip r:embed="rId2"/>
            <a:stretch>
              <a:fillRect/>
            </a:stretch>
          </p:blipFill>
          <p:spPr>
            <a:xfrm>
              <a:off x="5046690" y="2327054"/>
              <a:ext cx="3214854" cy="2623822"/>
            </a:xfrm>
            <a:prstGeom prst="rect">
              <a:avLst/>
            </a:prstGeom>
            <a:ln>
              <a:solidFill>
                <a:schemeClr val="tx1">
                  <a:lumMod val="50000"/>
                </a:schemeClr>
              </a:solidFill>
            </a:ln>
          </p:spPr>
        </p:pic>
        <p:pic>
          <p:nvPicPr>
            <p:cNvPr id="8" name="Picture 7"/>
            <p:cNvPicPr>
              <a:picLocks noChangeAspect="1"/>
            </p:cNvPicPr>
            <p:nvPr/>
          </p:nvPicPr>
          <p:blipFill>
            <a:blip r:embed="rId3"/>
            <a:stretch>
              <a:fillRect/>
            </a:stretch>
          </p:blipFill>
          <p:spPr>
            <a:xfrm>
              <a:off x="7899083" y="3517669"/>
              <a:ext cx="3429000" cy="1600200"/>
            </a:xfrm>
            <a:prstGeom prst="rect">
              <a:avLst/>
            </a:prstGeom>
          </p:spPr>
        </p:pic>
        <p:pic>
          <p:nvPicPr>
            <p:cNvPr id="10" name="Picture 9"/>
            <p:cNvPicPr>
              <a:picLocks noChangeAspect="1"/>
            </p:cNvPicPr>
            <p:nvPr/>
          </p:nvPicPr>
          <p:blipFill>
            <a:blip r:embed="rId4"/>
            <a:stretch>
              <a:fillRect/>
            </a:stretch>
          </p:blipFill>
          <p:spPr>
            <a:xfrm>
              <a:off x="7712931" y="1937022"/>
              <a:ext cx="3292411" cy="1489862"/>
            </a:xfrm>
            <a:prstGeom prst="rect">
              <a:avLst/>
            </a:prstGeom>
          </p:spPr>
        </p:pic>
        <p:pic>
          <p:nvPicPr>
            <p:cNvPr id="7" name="Picture 6"/>
            <p:cNvPicPr>
              <a:picLocks noChangeAspect="1"/>
            </p:cNvPicPr>
            <p:nvPr/>
          </p:nvPicPr>
          <p:blipFill>
            <a:blip r:embed="rId5"/>
            <a:stretch>
              <a:fillRect/>
            </a:stretch>
          </p:blipFill>
          <p:spPr>
            <a:xfrm>
              <a:off x="6758306" y="2967589"/>
              <a:ext cx="3429000" cy="990600"/>
            </a:xfrm>
            <a:prstGeom prst="rect">
              <a:avLst/>
            </a:prstGeom>
          </p:spPr>
        </p:pic>
        <p:sp>
          <p:nvSpPr>
            <p:cNvPr id="19" name="Oval 18"/>
            <p:cNvSpPr/>
            <p:nvPr/>
          </p:nvSpPr>
          <p:spPr bwMode="auto">
            <a:xfrm>
              <a:off x="7397806" y="3609817"/>
              <a:ext cx="863738" cy="863738"/>
            </a:xfrm>
            <a:prstGeom prst="ellipse">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4313" dirty="0">
                  <a:solidFill>
                    <a:schemeClr val="bg1"/>
                  </a:solidFill>
                  <a:latin typeface="Segoe MDL2 Assets" panose="050A0102010101010101" pitchFamily="18" charset="0"/>
                </a:rPr>
                <a:t></a:t>
              </a:r>
              <a:endParaRPr lang="en-US" sz="4313"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grpSp>
    </p:spTree>
    <p:extLst>
      <p:ext uri="{BB962C8B-B14F-4D97-AF65-F5344CB8AC3E}">
        <p14:creationId xmlns:p14="http://schemas.microsoft.com/office/powerpoint/2010/main" val="168982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Delivery methods</a:t>
            </a:r>
            <a:endParaRPr lang="en-US" sz="3921" dirty="0">
              <a:gradFill>
                <a:gsLst>
                  <a:gs pos="0">
                    <a:schemeClr val="tx2"/>
                  </a:gs>
                  <a:gs pos="100000">
                    <a:schemeClr val="tx2"/>
                  </a:gs>
                </a:gsLst>
                <a:lin ang="5400000" scaled="0"/>
              </a:gradFill>
            </a:endParaRPr>
          </a:p>
        </p:txBody>
      </p:sp>
      <p:sp>
        <p:nvSpPr>
          <p:cNvPr id="14" name="Text Placeholder 2"/>
          <p:cNvSpPr txBox="1">
            <a:spLocks/>
          </p:cNvSpPr>
          <p:nvPr/>
        </p:nvSpPr>
        <p:spPr>
          <a:xfrm>
            <a:off x="841248" y="1828800"/>
            <a:ext cx="11205310" cy="896425"/>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t>Recommended delivery methods will change or even be combined with other methods based on the specific scenarios in your app.</a:t>
            </a:r>
          </a:p>
        </p:txBody>
      </p:sp>
      <p:graphicFrame>
        <p:nvGraphicFramePr>
          <p:cNvPr id="16" name="Table 15"/>
          <p:cNvGraphicFramePr>
            <a:graphicFrameLocks noGrp="1"/>
          </p:cNvGraphicFramePr>
          <p:nvPr>
            <p:extLst>
              <p:ext uri="{D42A27DB-BD31-4B8C-83A1-F6EECF244321}">
                <p14:modId xmlns:p14="http://schemas.microsoft.com/office/powerpoint/2010/main" val="1629337794"/>
              </p:ext>
            </p:extLst>
          </p:nvPr>
        </p:nvGraphicFramePr>
        <p:xfrm>
          <a:off x="1012419" y="2863337"/>
          <a:ext cx="9860673" cy="3157143"/>
        </p:xfrm>
        <a:graphic>
          <a:graphicData uri="http://schemas.openxmlformats.org/drawingml/2006/table">
            <a:tbl>
              <a:tblPr firstRow="1" bandRow="1">
                <a:tableStyleId>{5C22544A-7EE6-4342-B048-85BDC9FD1C3A}</a:tableStyleId>
              </a:tblPr>
              <a:tblGrid>
                <a:gridCol w="2091658">
                  <a:extLst>
                    <a:ext uri="{9D8B030D-6E8A-4147-A177-3AD203B41FA5}">
                      <a16:colId xmlns:a16="http://schemas.microsoft.com/office/drawing/2014/main" xmlns="" val="723953136"/>
                    </a:ext>
                  </a:extLst>
                </a:gridCol>
                <a:gridCol w="1568743">
                  <a:extLst>
                    <a:ext uri="{9D8B030D-6E8A-4147-A177-3AD203B41FA5}">
                      <a16:colId xmlns:a16="http://schemas.microsoft.com/office/drawing/2014/main" xmlns="" val="2250265406"/>
                    </a:ext>
                  </a:extLst>
                </a:gridCol>
                <a:gridCol w="6200272">
                  <a:extLst>
                    <a:ext uri="{9D8B030D-6E8A-4147-A177-3AD203B41FA5}">
                      <a16:colId xmlns:a16="http://schemas.microsoft.com/office/drawing/2014/main" xmlns="" val="3768053606"/>
                    </a:ext>
                  </a:extLst>
                </a:gridCol>
              </a:tblGrid>
              <a:tr h="328689">
                <a:tc>
                  <a:txBody>
                    <a:bodyPr/>
                    <a:lstStyle/>
                    <a:p>
                      <a:r>
                        <a:rPr lang="en-US" sz="1600" b="0" dirty="0"/>
                        <a:t>Delivery method</a:t>
                      </a:r>
                    </a:p>
                  </a:txBody>
                  <a:tcPr marL="89642" marR="89642" marT="44821" marB="44821" anchor="ctr"/>
                </a:tc>
                <a:tc>
                  <a:txBody>
                    <a:bodyPr/>
                    <a:lstStyle/>
                    <a:p>
                      <a:r>
                        <a:rPr lang="en-US" sz="1600" b="0" dirty="0"/>
                        <a:t>Use</a:t>
                      </a:r>
                      <a:r>
                        <a:rPr lang="en-US" sz="1600" b="0" baseline="0" dirty="0"/>
                        <a:t> with</a:t>
                      </a:r>
                      <a:endParaRPr lang="en-US" sz="1600" b="0" dirty="0"/>
                    </a:p>
                  </a:txBody>
                  <a:tcPr marL="89642" marR="89642" marT="44821" marB="44821" anchor="ctr"/>
                </a:tc>
                <a:tc>
                  <a:txBody>
                    <a:bodyPr/>
                    <a:lstStyle/>
                    <a:p>
                      <a:r>
                        <a:rPr lang="en-US" sz="1600" b="0" dirty="0"/>
                        <a:t>Description</a:t>
                      </a:r>
                    </a:p>
                  </a:txBody>
                  <a:tcPr marL="89642" marR="89642" marT="44821" marB="44821" anchor="ctr"/>
                </a:tc>
                <a:extLst>
                  <a:ext uri="{0D108BD9-81ED-4DB2-BD59-A6C34878D82A}">
                    <a16:rowId xmlns:a16="http://schemas.microsoft.com/office/drawing/2014/main" xmlns="" val="4213607715"/>
                  </a:ext>
                </a:extLst>
              </a:tr>
              <a:tr h="672319">
                <a:tc>
                  <a:txBody>
                    <a:bodyPr/>
                    <a:lstStyle/>
                    <a:p>
                      <a:r>
                        <a:rPr lang="en-US" sz="1600" dirty="0"/>
                        <a:t>Local</a:t>
                      </a:r>
                    </a:p>
                  </a:txBody>
                  <a:tcPr marL="89642" marR="89642" marT="44821" marB="44821" anchor="ctr"/>
                </a:tc>
                <a:tc>
                  <a:txBody>
                    <a:bodyPr/>
                    <a:lstStyle/>
                    <a:p>
                      <a:r>
                        <a:rPr lang="en-US" sz="1600" dirty="0"/>
                        <a:t>Tile, Badge,</a:t>
                      </a:r>
                      <a:r>
                        <a:rPr lang="en-US" sz="1600" baseline="0" dirty="0"/>
                        <a:t> Toast</a:t>
                      </a:r>
                      <a:endParaRPr lang="en-US" sz="1600" dirty="0"/>
                    </a:p>
                  </a:txBody>
                  <a:tcPr marL="89642" marR="89642" marT="44821" marB="44821" anchor="ctr"/>
                </a:tc>
                <a:tc>
                  <a:txBody>
                    <a:bodyPr/>
                    <a:lstStyle/>
                    <a:p>
                      <a:r>
                        <a:rPr lang="en-US" sz="1600" dirty="0"/>
                        <a:t>A set of API calls that send notifications while your app is running, directly updating the tile or badge, or sending a toast notification.</a:t>
                      </a:r>
                    </a:p>
                  </a:txBody>
                  <a:tcPr marL="89642" marR="89642" marT="44821" marB="44821" anchor="ctr"/>
                </a:tc>
                <a:extLst>
                  <a:ext uri="{0D108BD9-81ED-4DB2-BD59-A6C34878D82A}">
                    <a16:rowId xmlns:a16="http://schemas.microsoft.com/office/drawing/2014/main" xmlns="" val="2801888412"/>
                  </a:ext>
                </a:extLst>
              </a:tr>
              <a:tr h="627497">
                <a:tc>
                  <a:txBody>
                    <a:bodyPr/>
                    <a:lstStyle/>
                    <a:p>
                      <a:r>
                        <a:rPr lang="en-US" sz="1600" dirty="0"/>
                        <a:t>Scheduled</a:t>
                      </a:r>
                    </a:p>
                  </a:txBody>
                  <a:tcPr marL="89642" marR="89642" marT="44821" marB="44821" anchor="ctr"/>
                </a:tc>
                <a:tc>
                  <a:txBody>
                    <a:bodyPr/>
                    <a:lstStyle/>
                    <a:p>
                      <a:r>
                        <a:rPr lang="en-US" sz="1600" dirty="0"/>
                        <a:t>Tile, Toast</a:t>
                      </a:r>
                    </a:p>
                  </a:txBody>
                  <a:tcPr marL="89642" marR="89642" marT="44821" marB="44821" anchor="ctr"/>
                </a:tc>
                <a:tc>
                  <a:txBody>
                    <a:bodyPr/>
                    <a:lstStyle/>
                    <a:p>
                      <a:r>
                        <a:rPr lang="en-US" sz="1600" dirty="0"/>
                        <a:t>A set of API calls that schedule a notification in advance, to update at the time you specify.</a:t>
                      </a:r>
                    </a:p>
                  </a:txBody>
                  <a:tcPr marL="89642" marR="89642" marT="44821" marB="44821" anchor="ctr"/>
                </a:tc>
                <a:extLst>
                  <a:ext uri="{0D108BD9-81ED-4DB2-BD59-A6C34878D82A}">
                    <a16:rowId xmlns:a16="http://schemas.microsoft.com/office/drawing/2014/main" xmlns="" val="2863774332"/>
                  </a:ext>
                </a:extLst>
              </a:tr>
              <a:tr h="717140">
                <a:tc>
                  <a:txBody>
                    <a:bodyPr/>
                    <a:lstStyle/>
                    <a:p>
                      <a:r>
                        <a:rPr lang="en-US" sz="1600" dirty="0"/>
                        <a:t>Periodic</a:t>
                      </a:r>
                    </a:p>
                  </a:txBody>
                  <a:tcPr marL="89642" marR="89642" marT="44821" marB="44821" anchor="ctr"/>
                </a:tc>
                <a:tc>
                  <a:txBody>
                    <a:bodyPr/>
                    <a:lstStyle/>
                    <a:p>
                      <a:r>
                        <a:rPr lang="en-US" sz="1600" dirty="0"/>
                        <a:t>Tile, Badge</a:t>
                      </a:r>
                    </a:p>
                  </a:txBody>
                  <a:tcPr marL="89642" marR="89642" marT="44821" marB="44821" anchor="ctr"/>
                </a:tc>
                <a:tc>
                  <a:txBody>
                    <a:bodyPr/>
                    <a:lstStyle/>
                    <a:p>
                      <a:r>
                        <a:rPr lang="en-US" sz="1600" dirty="0"/>
                        <a:t>Notifications that update tiles and badges regularly at a fixed time interval by polling a cloud service for new content.</a:t>
                      </a:r>
                    </a:p>
                  </a:txBody>
                  <a:tcPr marL="89642" marR="89642" marT="44821" marB="44821" anchor="ctr"/>
                </a:tc>
                <a:extLst>
                  <a:ext uri="{0D108BD9-81ED-4DB2-BD59-A6C34878D82A}">
                    <a16:rowId xmlns:a16="http://schemas.microsoft.com/office/drawing/2014/main" xmlns="" val="4250924180"/>
                  </a:ext>
                </a:extLst>
              </a:tr>
              <a:tr h="806705">
                <a:tc>
                  <a:txBody>
                    <a:bodyPr/>
                    <a:lstStyle/>
                    <a:p>
                      <a:r>
                        <a:rPr lang="en-US" sz="1600" dirty="0"/>
                        <a:t>Push</a:t>
                      </a:r>
                    </a:p>
                  </a:txBody>
                  <a:tcPr marL="89642" marR="89642" marT="44821" marB="44821" anchor="ctr"/>
                </a:tc>
                <a:tc>
                  <a:txBody>
                    <a:bodyPr/>
                    <a:lstStyle/>
                    <a:p>
                      <a:r>
                        <a:rPr lang="en-US" sz="1600" dirty="0"/>
                        <a:t>Tile, Badge, Toast, Raw</a:t>
                      </a:r>
                    </a:p>
                  </a:txBody>
                  <a:tcPr marL="89642" marR="89642" marT="44821" marB="44821" anchor="ctr"/>
                </a:tc>
                <a:tc>
                  <a:txBody>
                    <a:bodyPr/>
                    <a:lstStyle/>
                    <a:p>
                      <a:r>
                        <a:rPr lang="en-US" sz="1600" dirty="0"/>
                        <a:t>Notifications sent from a cloud server, even if your app isn't running.</a:t>
                      </a:r>
                    </a:p>
                  </a:txBody>
                  <a:tcPr marL="89642" marR="89642" marT="44821" marB="44821" anchor="ctr"/>
                </a:tc>
                <a:extLst>
                  <a:ext uri="{0D108BD9-81ED-4DB2-BD59-A6C34878D82A}">
                    <a16:rowId xmlns:a16="http://schemas.microsoft.com/office/drawing/2014/main" xmlns="" val="2938693212"/>
                  </a:ext>
                </a:extLst>
              </a:tr>
            </a:tbl>
          </a:graphicData>
        </a:graphic>
      </p:graphicFrame>
    </p:spTree>
    <p:extLst>
      <p:ext uri="{BB962C8B-B14F-4D97-AF65-F5344CB8AC3E}">
        <p14:creationId xmlns:p14="http://schemas.microsoft.com/office/powerpoint/2010/main" val="678418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7043583" y="4789710"/>
            <a:ext cx="4397666" cy="780682"/>
          </a:xfrm>
          <a:prstGeom prst="rect">
            <a:avLst/>
          </a:prstGeom>
          <a:solidFill>
            <a:srgbClr val="D2D2D2"/>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lumMod val="50000"/>
                  </a:schemeClr>
                </a:solidFill>
                <a:latin typeface="+mj-lt"/>
                <a:ea typeface="Segoe UI" pitchFamily="34" charset="0"/>
                <a:cs typeface="Segoe UI" pitchFamily="34" charset="0"/>
              </a:rPr>
              <a:t>{background processes}</a:t>
            </a:r>
          </a:p>
        </p:txBody>
      </p:sp>
      <p:sp>
        <p:nvSpPr>
          <p:cNvPr id="3" name="Title 2"/>
          <p:cNvSpPr>
            <a:spLocks noGrp="1"/>
          </p:cNvSpPr>
          <p:nvPr>
            <p:ph type="title"/>
          </p:nvPr>
        </p:nvSpPr>
        <p:spPr/>
        <p:txBody>
          <a:bodyPr/>
          <a:lstStyle/>
          <a:p>
            <a:r>
              <a:rPr lang="en-US" dirty="0"/>
              <a:t>Toast Interactivity</a:t>
            </a:r>
            <a:endParaRPr lang="en-US" sz="3921" dirty="0">
              <a:gradFill>
                <a:gsLst>
                  <a:gs pos="0">
                    <a:schemeClr val="tx2"/>
                  </a:gs>
                  <a:gs pos="100000">
                    <a:schemeClr val="tx2"/>
                  </a:gs>
                </a:gsLst>
                <a:lin ang="5400000" scaled="0"/>
              </a:gradFill>
            </a:endParaRPr>
          </a:p>
        </p:txBody>
      </p:sp>
      <p:pic>
        <p:nvPicPr>
          <p:cNvPr id="2" name="Picture 1"/>
          <p:cNvPicPr>
            <a:picLocks noChangeAspect="1"/>
          </p:cNvPicPr>
          <p:nvPr/>
        </p:nvPicPr>
        <p:blipFill>
          <a:blip r:embed="rId2"/>
          <a:stretch>
            <a:fillRect/>
          </a:stretch>
        </p:blipFill>
        <p:spPr>
          <a:xfrm>
            <a:off x="7074549" y="2550204"/>
            <a:ext cx="4366700" cy="1718148"/>
          </a:xfrm>
          <a:prstGeom prst="rect">
            <a:avLst/>
          </a:prstGeom>
          <a:ln>
            <a:solidFill>
              <a:schemeClr val="tx1">
                <a:lumMod val="50000"/>
              </a:schemeClr>
            </a:solidFill>
          </a:ln>
        </p:spPr>
      </p:pic>
      <p:sp>
        <p:nvSpPr>
          <p:cNvPr id="13" name="Text Placeholder 2"/>
          <p:cNvSpPr txBox="1">
            <a:spLocks/>
          </p:cNvSpPr>
          <p:nvPr/>
        </p:nvSpPr>
        <p:spPr>
          <a:xfrm>
            <a:off x="841248" y="1828800"/>
            <a:ext cx="3278548"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Interactive toast notifications are a new feature in the Universal Windows Platform that enable users to create toast notifications elements that enable user interaction on nested controls within a toast to respond to specific, parametrized events.</a:t>
            </a:r>
          </a:p>
        </p:txBody>
      </p:sp>
      <p:sp>
        <p:nvSpPr>
          <p:cNvPr id="16" name="Rectangle 15"/>
          <p:cNvSpPr/>
          <p:nvPr/>
        </p:nvSpPr>
        <p:spPr bwMode="auto">
          <a:xfrm>
            <a:off x="4178869" y="2176694"/>
            <a:ext cx="2545935" cy="2390466"/>
          </a:xfrm>
          <a:prstGeom prst="rect">
            <a:avLst/>
          </a:prstGeom>
          <a:solidFill>
            <a:srgbClr val="505050"/>
          </a:solidFill>
          <a:ln>
            <a:no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4352040" y="2326098"/>
            <a:ext cx="668271" cy="708427"/>
          </a:xfrm>
          <a:prstGeom prst="ellipse">
            <a:avLst/>
          </a:prstGeom>
          <a:solidFill>
            <a:srgbClr val="505050"/>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5795864" y="4050432"/>
            <a:ext cx="794306" cy="371103"/>
          </a:xfrm>
          <a:prstGeom prst="rect">
            <a:avLst/>
          </a:prstGeom>
          <a:solidFill>
            <a:srgbClr val="505050"/>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4903487" y="4042651"/>
            <a:ext cx="794306" cy="371103"/>
          </a:xfrm>
          <a:prstGeom prst="rect">
            <a:avLst/>
          </a:prstGeom>
          <a:solidFill>
            <a:srgbClr val="505050"/>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4313506" y="3183929"/>
            <a:ext cx="2276663" cy="710913"/>
          </a:xfrm>
          <a:prstGeom prst="rect">
            <a:avLst/>
          </a:prstGeom>
          <a:solidFill>
            <a:srgbClr val="505050"/>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5164608" y="2494760"/>
            <a:ext cx="1425562" cy="371103"/>
          </a:xfrm>
          <a:prstGeom prst="rect">
            <a:avLst/>
          </a:prstGeom>
          <a:solidFill>
            <a:srgbClr val="505050"/>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074549" y="2176694"/>
            <a:ext cx="2166360" cy="298808"/>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Foreground</a:t>
            </a:r>
          </a:p>
        </p:txBody>
      </p:sp>
      <p:sp>
        <p:nvSpPr>
          <p:cNvPr id="30" name="Rectangle 29"/>
          <p:cNvSpPr/>
          <p:nvPr/>
        </p:nvSpPr>
        <p:spPr bwMode="auto">
          <a:xfrm>
            <a:off x="7043583" y="4417756"/>
            <a:ext cx="2166360" cy="298808"/>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Background</a:t>
            </a:r>
          </a:p>
        </p:txBody>
      </p:sp>
      <p:sp>
        <p:nvSpPr>
          <p:cNvPr id="10" name="Arrow: Bent 9"/>
          <p:cNvSpPr/>
          <p:nvPr/>
        </p:nvSpPr>
        <p:spPr bwMode="auto">
          <a:xfrm>
            <a:off x="6219591" y="3297226"/>
            <a:ext cx="971127" cy="938759"/>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Arrow: Bent 30"/>
          <p:cNvSpPr/>
          <p:nvPr/>
        </p:nvSpPr>
        <p:spPr bwMode="auto">
          <a:xfrm flipV="1">
            <a:off x="5164608" y="4270535"/>
            <a:ext cx="2100812" cy="1193050"/>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2155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Tiles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402556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Adaptive tiles and tile templates allow you to design your own tile notification content using a simple and flexible markup language that adapts to different screen densities. Adaptive templates are designed to work across different form factors and notification types to create appropriate notifications based on device type.</a:t>
            </a:r>
          </a:p>
        </p:txBody>
      </p:sp>
      <p:pic>
        <p:nvPicPr>
          <p:cNvPr id="7" name="Picture 6"/>
          <p:cNvPicPr>
            <a:picLocks noChangeAspect="1"/>
          </p:cNvPicPr>
          <p:nvPr/>
        </p:nvPicPr>
        <p:blipFill>
          <a:blip r:embed="rId2"/>
          <a:stretch>
            <a:fillRect/>
          </a:stretch>
        </p:blipFill>
        <p:spPr>
          <a:xfrm>
            <a:off x="6298752" y="4242941"/>
            <a:ext cx="1204127" cy="1053611"/>
          </a:xfrm>
          <a:prstGeom prst="rect">
            <a:avLst/>
          </a:prstGeom>
        </p:spPr>
      </p:pic>
      <p:pic>
        <p:nvPicPr>
          <p:cNvPr id="2" name="Picture 1"/>
          <p:cNvPicPr>
            <a:picLocks noChangeAspect="1"/>
          </p:cNvPicPr>
          <p:nvPr/>
        </p:nvPicPr>
        <p:blipFill>
          <a:blip r:embed="rId3"/>
          <a:stretch>
            <a:fillRect/>
          </a:stretch>
        </p:blipFill>
        <p:spPr>
          <a:xfrm>
            <a:off x="5214016" y="2819311"/>
            <a:ext cx="3325799" cy="2477241"/>
          </a:xfrm>
          <a:prstGeom prst="rect">
            <a:avLst/>
          </a:prstGeom>
          <a:ln>
            <a:solidFill>
              <a:schemeClr val="tx1">
                <a:lumMod val="50000"/>
              </a:schemeClr>
            </a:solidFill>
          </a:ln>
        </p:spPr>
      </p:pic>
      <p:sp>
        <p:nvSpPr>
          <p:cNvPr id="8" name="Rectangle 7"/>
          <p:cNvSpPr/>
          <p:nvPr/>
        </p:nvSpPr>
        <p:spPr bwMode="auto">
          <a:xfrm>
            <a:off x="5214016" y="2178385"/>
            <a:ext cx="448212" cy="42889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882"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833569" y="2178386"/>
            <a:ext cx="905318" cy="905318"/>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910227" y="2178386"/>
            <a:ext cx="1736790" cy="905318"/>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818357" y="2178385"/>
            <a:ext cx="1774207" cy="1836691"/>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p:nvSpPr>
        <p:spPr bwMode="auto">
          <a:xfrm>
            <a:off x="7207405" y="4228756"/>
            <a:ext cx="1643445" cy="1643445"/>
          </a:xfrm>
          <a:prstGeom prst="ellipse">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470" dirty="0">
                <a:solidFill>
                  <a:schemeClr val="bg1"/>
                </a:solidFill>
                <a:latin typeface="Segoe MDL2 Assets" panose="050A0102010101010101" pitchFamily="18" charset="0"/>
              </a:rPr>
              <a:t></a:t>
            </a:r>
          </a:p>
        </p:txBody>
      </p:sp>
      <p:sp>
        <p:nvSpPr>
          <p:cNvPr id="18" name="TextBox 17"/>
          <p:cNvSpPr txBox="1"/>
          <p:nvPr/>
        </p:nvSpPr>
        <p:spPr>
          <a:xfrm>
            <a:off x="8716180" y="2093604"/>
            <a:ext cx="849737"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0">
                      <a:srgbClr val="FFFFFF"/>
                    </a:gs>
                    <a:gs pos="100000">
                      <a:srgbClr val="FFFFFF"/>
                    </a:gs>
                  </a:gsLst>
                  <a:lin ang="5400000" scaled="0"/>
                </a:gradFill>
                <a:ea typeface="Segoe UI" pitchFamily="34" charset="0"/>
                <a:cs typeface="Segoe UI" pitchFamily="34" charset="0"/>
              </a:rPr>
              <a:t>Large</a:t>
            </a:r>
            <a:endParaRPr lang="en-US" sz="1568" dirty="0">
              <a:gradFill>
                <a:gsLst>
                  <a:gs pos="2917">
                    <a:schemeClr val="tx1"/>
                  </a:gs>
                  <a:gs pos="30000">
                    <a:schemeClr val="tx1"/>
                  </a:gs>
                </a:gsLst>
                <a:lin ang="5400000" scaled="0"/>
              </a:gradFill>
            </a:endParaRPr>
          </a:p>
        </p:txBody>
      </p:sp>
      <p:sp>
        <p:nvSpPr>
          <p:cNvPr id="19" name="TextBox 18"/>
          <p:cNvSpPr txBox="1"/>
          <p:nvPr/>
        </p:nvSpPr>
        <p:spPr>
          <a:xfrm>
            <a:off x="6808050" y="2093604"/>
            <a:ext cx="822519"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0">
                      <a:srgbClr val="FFFFFF"/>
                    </a:gs>
                    <a:gs pos="100000">
                      <a:srgbClr val="FFFFFF"/>
                    </a:gs>
                  </a:gsLst>
                  <a:lin ang="5400000" scaled="0"/>
                </a:gradFill>
                <a:ea typeface="Segoe UI" pitchFamily="34" charset="0"/>
                <a:cs typeface="Segoe UI" pitchFamily="34" charset="0"/>
              </a:rPr>
              <a:t>Wide</a:t>
            </a:r>
            <a:endParaRPr lang="en-US" sz="1568" dirty="0">
              <a:gradFill>
                <a:gsLst>
                  <a:gs pos="2917">
                    <a:schemeClr val="tx1"/>
                  </a:gs>
                  <a:gs pos="30000">
                    <a:schemeClr val="tx1"/>
                  </a:gs>
                </a:gsLst>
                <a:lin ang="5400000" scaled="0"/>
              </a:gradFill>
            </a:endParaRPr>
          </a:p>
        </p:txBody>
      </p:sp>
      <p:sp>
        <p:nvSpPr>
          <p:cNvPr id="20" name="TextBox 19"/>
          <p:cNvSpPr txBox="1"/>
          <p:nvPr/>
        </p:nvSpPr>
        <p:spPr>
          <a:xfrm>
            <a:off x="5749009" y="2101540"/>
            <a:ext cx="916808" cy="452590"/>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0">
                      <a:srgbClr val="FFFFFF"/>
                    </a:gs>
                    <a:gs pos="100000">
                      <a:srgbClr val="FFFFFF"/>
                    </a:gs>
                  </a:gsLst>
                  <a:lin ang="5400000" scaled="0"/>
                </a:gradFill>
                <a:ea typeface="Segoe UI" pitchFamily="34" charset="0"/>
                <a:cs typeface="Segoe UI" pitchFamily="34" charset="0"/>
              </a:rPr>
              <a:t>Medium</a:t>
            </a:r>
            <a:endParaRPr lang="en-US" sz="1176" dirty="0">
              <a:gradFill>
                <a:gsLst>
                  <a:gs pos="2917">
                    <a:schemeClr val="tx1"/>
                  </a:gs>
                  <a:gs pos="30000">
                    <a:schemeClr val="tx1"/>
                  </a:gs>
                </a:gsLst>
                <a:lin ang="5400000" scaled="0"/>
              </a:gradFill>
            </a:endParaRPr>
          </a:p>
        </p:txBody>
      </p:sp>
      <p:sp>
        <p:nvSpPr>
          <p:cNvPr id="21" name="TextBox 20"/>
          <p:cNvSpPr txBox="1"/>
          <p:nvPr/>
        </p:nvSpPr>
        <p:spPr>
          <a:xfrm>
            <a:off x="5077043" y="2093604"/>
            <a:ext cx="662227" cy="425434"/>
          </a:xfrm>
          <a:prstGeom prst="rect">
            <a:avLst/>
          </a:prstGeom>
          <a:noFill/>
        </p:spPr>
        <p:txBody>
          <a:bodyPr wrap="none" lIns="179285" tIns="143428" rIns="179285" bIns="143428" rtlCol="0">
            <a:spAutoFit/>
          </a:bodyPr>
          <a:lstStyle/>
          <a:p>
            <a:pPr>
              <a:lnSpc>
                <a:spcPct val="90000"/>
              </a:lnSpc>
              <a:spcAft>
                <a:spcPts val="588"/>
              </a:spcAft>
            </a:pPr>
            <a:r>
              <a:rPr lang="en-US" sz="980" dirty="0">
                <a:gradFill>
                  <a:gsLst>
                    <a:gs pos="0">
                      <a:srgbClr val="FFFFFF"/>
                    </a:gs>
                    <a:gs pos="100000">
                      <a:srgbClr val="FFFFFF"/>
                    </a:gs>
                  </a:gsLst>
                  <a:lin ang="5400000" scaled="0"/>
                </a:gradFill>
                <a:ea typeface="Segoe UI" pitchFamily="34" charset="0"/>
                <a:cs typeface="Segoe UI" pitchFamily="34" charset="0"/>
              </a:rPr>
              <a:t>Small</a:t>
            </a:r>
            <a:endParaRPr lang="en-US" sz="98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88454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Tiles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333501"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For a more engaging experience, you can specify an image that "peeks" in from the top of the tile. The peek image uses an animation to slide down/up from the top of the tile, peeking into view, and then later sliding back out to reveal the main content on the tile.</a:t>
            </a:r>
          </a:p>
        </p:txBody>
      </p:sp>
      <p:sp>
        <p:nvSpPr>
          <p:cNvPr id="18" name="TextBox 17"/>
          <p:cNvSpPr txBox="1"/>
          <p:nvPr/>
        </p:nvSpPr>
        <p:spPr>
          <a:xfrm>
            <a:off x="7344752" y="2083772"/>
            <a:ext cx="849737"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0">
                      <a:srgbClr val="FFFFFF"/>
                    </a:gs>
                    <a:gs pos="100000">
                      <a:srgbClr val="FFFFFF"/>
                    </a:gs>
                  </a:gsLst>
                  <a:lin ang="5400000" scaled="0"/>
                </a:gradFill>
                <a:ea typeface="Segoe UI" pitchFamily="34" charset="0"/>
                <a:cs typeface="Segoe UI" pitchFamily="34" charset="0"/>
              </a:rPr>
              <a:t>Large</a:t>
            </a:r>
            <a:endParaRPr lang="en-US" sz="1568" dirty="0">
              <a:gradFill>
                <a:gsLst>
                  <a:gs pos="2917">
                    <a:schemeClr val="tx1"/>
                  </a:gs>
                  <a:gs pos="30000">
                    <a:schemeClr val="tx1"/>
                  </a:gs>
                </a:gsLst>
                <a:lin ang="5400000" scaled="0"/>
              </a:gradFill>
            </a:endParaRPr>
          </a:p>
        </p:txBody>
      </p:sp>
      <p:sp>
        <p:nvSpPr>
          <p:cNvPr id="19" name="TextBox 18"/>
          <p:cNvSpPr txBox="1"/>
          <p:nvPr/>
        </p:nvSpPr>
        <p:spPr>
          <a:xfrm>
            <a:off x="5436621" y="2083772"/>
            <a:ext cx="822519" cy="50690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0">
                      <a:srgbClr val="FFFFFF"/>
                    </a:gs>
                    <a:gs pos="100000">
                      <a:srgbClr val="FFFFFF"/>
                    </a:gs>
                  </a:gsLst>
                  <a:lin ang="5400000" scaled="0"/>
                </a:gradFill>
                <a:ea typeface="Segoe UI" pitchFamily="34" charset="0"/>
                <a:cs typeface="Segoe UI" pitchFamily="34" charset="0"/>
              </a:rPr>
              <a:t>Wide</a:t>
            </a:r>
            <a:endParaRPr lang="en-US" sz="1568" dirty="0">
              <a:gradFill>
                <a:gsLst>
                  <a:gs pos="2917">
                    <a:schemeClr val="tx1"/>
                  </a:gs>
                  <a:gs pos="30000">
                    <a:schemeClr val="tx1"/>
                  </a:gs>
                </a:gsLst>
                <a:lin ang="5400000" scaled="0"/>
              </a:gradFill>
            </a:endParaRPr>
          </a:p>
        </p:txBody>
      </p:sp>
      <p:grpSp>
        <p:nvGrpSpPr>
          <p:cNvPr id="10" name="Group 9"/>
          <p:cNvGrpSpPr/>
          <p:nvPr/>
        </p:nvGrpSpPr>
        <p:grpSpPr>
          <a:xfrm>
            <a:off x="4349893" y="2337462"/>
            <a:ext cx="905318" cy="905318"/>
            <a:chOff x="5227637" y="2582862"/>
            <a:chExt cx="923472" cy="923472"/>
          </a:xfrm>
        </p:grpSpPr>
        <p:sp>
          <p:nvSpPr>
            <p:cNvPr id="23" name="Rectangle 22"/>
            <p:cNvSpPr/>
            <p:nvPr/>
          </p:nvSpPr>
          <p:spPr bwMode="auto">
            <a:xfrm>
              <a:off x="5227637" y="2582862"/>
              <a:ext cx="923472" cy="923472"/>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27637" y="2849361"/>
              <a:ext cx="923472" cy="656973"/>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Lorem ipsum </a:t>
              </a: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en-US" sz="1078" b="1" dirty="0">
                  <a:gradFill>
                    <a:gsLst>
                      <a:gs pos="0">
                        <a:srgbClr val="FFFFFF"/>
                      </a:gs>
                      <a:gs pos="100000">
                        <a:srgbClr val="FFFFFF"/>
                      </a:gs>
                    </a:gsLst>
                    <a:lin ang="5400000" scaled="0"/>
                  </a:gradFill>
                  <a:ea typeface="Segoe UI" pitchFamily="34" charset="0"/>
                  <a:cs typeface="Segoe UI" pitchFamily="34" charset="0"/>
                </a:rPr>
                <a:t>Pablo</a:t>
              </a:r>
            </a:p>
          </p:txBody>
        </p:sp>
      </p:grpSp>
      <p:sp>
        <p:nvSpPr>
          <p:cNvPr id="24" name="Rectangle 23"/>
          <p:cNvSpPr/>
          <p:nvPr/>
        </p:nvSpPr>
        <p:spPr bwMode="auto">
          <a:xfrm>
            <a:off x="4349893" y="3294338"/>
            <a:ext cx="905318" cy="905318"/>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4342595" y="4251215"/>
            <a:ext cx="905318" cy="905318"/>
            <a:chOff x="7352537" y="2582862"/>
            <a:chExt cx="923472" cy="923472"/>
          </a:xfrm>
        </p:grpSpPr>
        <p:sp>
          <p:nvSpPr>
            <p:cNvPr id="26" name="Rectangle 25"/>
            <p:cNvSpPr/>
            <p:nvPr/>
          </p:nvSpPr>
          <p:spPr bwMode="auto">
            <a:xfrm>
              <a:off x="7352537" y="2582862"/>
              <a:ext cx="923472" cy="923472"/>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52537" y="3044598"/>
              <a:ext cx="923472" cy="46173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Lorem ipsum </a:t>
              </a: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en-US" sz="1078" b="1" dirty="0">
                  <a:gradFill>
                    <a:gsLst>
                      <a:gs pos="0">
                        <a:srgbClr val="FFFFFF"/>
                      </a:gs>
                      <a:gs pos="100000">
                        <a:srgbClr val="FFFFFF"/>
                      </a:gs>
                    </a:gsLst>
                    <a:lin ang="5400000" scaled="0"/>
                  </a:gradFill>
                  <a:ea typeface="Segoe UI" pitchFamily="34" charset="0"/>
                  <a:cs typeface="Segoe UI" pitchFamily="34" charset="0"/>
                </a:rPr>
                <a:t>Pablo</a:t>
              </a:r>
            </a:p>
          </p:txBody>
        </p:sp>
      </p:grpSp>
      <p:grpSp>
        <p:nvGrpSpPr>
          <p:cNvPr id="16" name="Group 15"/>
          <p:cNvGrpSpPr/>
          <p:nvPr/>
        </p:nvGrpSpPr>
        <p:grpSpPr>
          <a:xfrm>
            <a:off x="7657563" y="3298200"/>
            <a:ext cx="905318" cy="905318"/>
            <a:chOff x="9478653" y="2582862"/>
            <a:chExt cx="923472" cy="923472"/>
          </a:xfrm>
        </p:grpSpPr>
        <p:sp>
          <p:nvSpPr>
            <p:cNvPr id="30" name="Rectangle 29"/>
            <p:cNvSpPr/>
            <p:nvPr/>
          </p:nvSpPr>
          <p:spPr bwMode="auto">
            <a:xfrm>
              <a:off x="9478653" y="2582862"/>
              <a:ext cx="923472" cy="923472"/>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9478653" y="2715970"/>
              <a:ext cx="923472" cy="790364"/>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Lorem ipsum </a:t>
              </a: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en-US" sz="1078" b="1" dirty="0">
                  <a:gradFill>
                    <a:gsLst>
                      <a:gs pos="0">
                        <a:srgbClr val="FFFFFF"/>
                      </a:gs>
                      <a:gs pos="100000">
                        <a:srgbClr val="FFFFFF"/>
                      </a:gs>
                    </a:gsLst>
                    <a:lin ang="5400000" scaled="0"/>
                  </a:gradFill>
                  <a:ea typeface="Segoe UI" pitchFamily="34" charset="0"/>
                  <a:cs typeface="Segoe UI" pitchFamily="34" charset="0"/>
                </a:rPr>
                <a:t>Pablo</a:t>
              </a:r>
            </a:p>
          </p:txBody>
        </p:sp>
      </p:grpSp>
      <p:sp>
        <p:nvSpPr>
          <p:cNvPr id="32" name="Rectangle 31"/>
          <p:cNvSpPr/>
          <p:nvPr/>
        </p:nvSpPr>
        <p:spPr bwMode="auto">
          <a:xfrm>
            <a:off x="7657563" y="2274056"/>
            <a:ext cx="905318" cy="905318"/>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Lorem ipsum </a:t>
            </a: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en-US" sz="1078" b="1" dirty="0">
                <a:gradFill>
                  <a:gsLst>
                    <a:gs pos="0">
                      <a:srgbClr val="FFFFFF"/>
                    </a:gs>
                    <a:gs pos="100000">
                      <a:srgbClr val="FFFFFF"/>
                    </a:gs>
                  </a:gsLst>
                  <a:lin ang="5400000" scaled="0"/>
                </a:gradFill>
                <a:ea typeface="Segoe UI" pitchFamily="34" charset="0"/>
                <a:cs typeface="Segoe UI" pitchFamily="34" charset="0"/>
              </a:rPr>
              <a:t>Pablo</a:t>
            </a:r>
          </a:p>
        </p:txBody>
      </p:sp>
      <p:sp>
        <p:nvSpPr>
          <p:cNvPr id="33" name="TextBox 32"/>
          <p:cNvSpPr txBox="1"/>
          <p:nvPr/>
        </p:nvSpPr>
        <p:spPr>
          <a:xfrm>
            <a:off x="5226133" y="2478781"/>
            <a:ext cx="164987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Animated</a:t>
            </a:r>
          </a:p>
        </p:txBody>
      </p:sp>
      <p:sp>
        <p:nvSpPr>
          <p:cNvPr id="34" name="TextBox 33"/>
          <p:cNvSpPr txBox="1"/>
          <p:nvPr/>
        </p:nvSpPr>
        <p:spPr>
          <a:xfrm>
            <a:off x="5226133" y="3439236"/>
            <a:ext cx="1933375"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Peek shown</a:t>
            </a:r>
          </a:p>
        </p:txBody>
      </p:sp>
      <p:sp>
        <p:nvSpPr>
          <p:cNvPr id="35" name="TextBox 34"/>
          <p:cNvSpPr txBox="1"/>
          <p:nvPr/>
        </p:nvSpPr>
        <p:spPr>
          <a:xfrm>
            <a:off x="5226132" y="4399691"/>
            <a:ext cx="237496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Peek sliding up</a:t>
            </a:r>
          </a:p>
        </p:txBody>
      </p:sp>
      <p:sp>
        <p:nvSpPr>
          <p:cNvPr id="36" name="TextBox 35"/>
          <p:cNvSpPr txBox="1"/>
          <p:nvPr/>
        </p:nvSpPr>
        <p:spPr>
          <a:xfrm>
            <a:off x="8507300" y="2486505"/>
            <a:ext cx="2377478"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Content shown</a:t>
            </a:r>
          </a:p>
        </p:txBody>
      </p:sp>
      <p:sp>
        <p:nvSpPr>
          <p:cNvPr id="37" name="TextBox 36"/>
          <p:cNvSpPr txBox="1"/>
          <p:nvPr/>
        </p:nvSpPr>
        <p:spPr>
          <a:xfrm>
            <a:off x="8507301" y="3508344"/>
            <a:ext cx="277097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Peek sliding down</a:t>
            </a:r>
          </a:p>
        </p:txBody>
      </p:sp>
    </p:spTree>
    <p:extLst>
      <p:ext uri="{BB962C8B-B14F-4D97-AF65-F5344CB8AC3E}">
        <p14:creationId xmlns:p14="http://schemas.microsoft.com/office/powerpoint/2010/main" val="3832993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Universal Windows Platform</a:t>
            </a:r>
          </a:p>
        </p:txBody>
      </p:sp>
      <p:sp>
        <p:nvSpPr>
          <p:cNvPr id="3" name="Content Placeholder 2"/>
          <p:cNvSpPr>
            <a:spLocks noGrp="1"/>
          </p:cNvSpPr>
          <p:nvPr>
            <p:ph idx="1"/>
          </p:nvPr>
        </p:nvSpPr>
        <p:spPr>
          <a:xfrm>
            <a:off x="838200" y="1825625"/>
            <a:ext cx="3856464" cy="4430796"/>
          </a:xfrm>
        </p:spPr>
        <p:txBody>
          <a:bodyPr>
            <a:normAutofit fontScale="92500" lnSpcReduction="20000"/>
          </a:bodyPr>
          <a:lstStyle/>
          <a:p>
            <a:pPr marL="0" indent="0">
              <a:buNone/>
            </a:pPr>
            <a:r>
              <a:rPr lang="en-US" dirty="0"/>
              <a:t>App structure, page layout, and navigation are the foundation of an app's user experience. The Universal Windows Platform (UWP) makes is extremely easy to create a user interface that harmonizes a variety of devices with different display sizes, as well as foundational navigation paradigms that make sense across devices.</a:t>
            </a:r>
          </a:p>
        </p:txBody>
      </p:sp>
      <p:grpSp>
        <p:nvGrpSpPr>
          <p:cNvPr id="5" name="Group 4"/>
          <p:cNvGrpSpPr/>
          <p:nvPr/>
        </p:nvGrpSpPr>
        <p:grpSpPr>
          <a:xfrm>
            <a:off x="7672003" y="2750495"/>
            <a:ext cx="2988083" cy="2933787"/>
            <a:chOff x="6142037" y="2801053"/>
            <a:chExt cx="3048000" cy="2992616"/>
          </a:xfrm>
        </p:grpSpPr>
        <p:sp>
          <p:nvSpPr>
            <p:cNvPr id="7" name="Oval 6"/>
            <p:cNvSpPr/>
            <p:nvPr/>
          </p:nvSpPr>
          <p:spPr bwMode="auto">
            <a:xfrm>
              <a:off x="6142037" y="2801053"/>
              <a:ext cx="2992616" cy="2992616"/>
            </a:xfrm>
            <a:prstGeom prst="ellipse">
              <a:avLst/>
            </a:prstGeom>
            <a:solidFill>
              <a:srgbClr val="0078D7"/>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 name="Oval 7"/>
            <p:cNvSpPr/>
            <p:nvPr/>
          </p:nvSpPr>
          <p:spPr bwMode="auto">
            <a:xfrm>
              <a:off x="6654229" y="3313245"/>
              <a:ext cx="1968233" cy="1968233"/>
            </a:xfrm>
            <a:prstGeom prst="ellipse">
              <a:avLst/>
            </a:prstGeom>
            <a:solidFill>
              <a:srgbClr val="0078D7"/>
            </a:solid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mj-lt"/>
                  <a:ea typeface="Segoe UI" pitchFamily="34" charset="0"/>
                  <a:cs typeface="Segoe UI" pitchFamily="34" charset="0"/>
                </a:rPr>
                <a:t>Universal</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mj-lt"/>
                  <a:ea typeface="Segoe UI" pitchFamily="34" charset="0"/>
                  <a:cs typeface="Segoe UI" pitchFamily="34" charset="0"/>
                </a:rPr>
                <a:t>Windows</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mj-lt"/>
                  <a:ea typeface="Segoe UI" pitchFamily="34" charset="0"/>
                  <a:cs typeface="Segoe UI" pitchFamily="34" charset="0"/>
                </a:rPr>
                <a:t>Platform</a:t>
              </a:r>
            </a:p>
          </p:txBody>
        </p:sp>
        <p:cxnSp>
          <p:nvCxnSpPr>
            <p:cNvPr id="9" name="Straight Connector 8"/>
            <p:cNvCxnSpPr>
              <a:stCxn id="7" idx="0"/>
              <a:endCxn id="8" idx="0"/>
            </p:cNvCxnSpPr>
            <p:nvPr/>
          </p:nvCxnSpPr>
          <p:spPr>
            <a:xfrm>
              <a:off x="7638345" y="2801053"/>
              <a:ext cx="0" cy="51219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 idx="4"/>
              <a:endCxn id="7" idx="4"/>
            </p:cNvCxnSpPr>
            <p:nvPr/>
          </p:nvCxnSpPr>
          <p:spPr>
            <a:xfrm>
              <a:off x="7638345" y="5281477"/>
              <a:ext cx="0" cy="51219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1"/>
              <a:endCxn id="8" idx="1"/>
            </p:cNvCxnSpPr>
            <p:nvPr/>
          </p:nvCxnSpPr>
          <p:spPr>
            <a:xfrm>
              <a:off x="6580295" y="3239311"/>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 idx="2"/>
              <a:endCxn id="8" idx="2"/>
            </p:cNvCxnSpPr>
            <p:nvPr/>
          </p:nvCxnSpPr>
          <p:spPr>
            <a:xfrm>
              <a:off x="6142037" y="4297361"/>
              <a:ext cx="512192"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3"/>
              <a:endCxn id="8" idx="3"/>
            </p:cNvCxnSpPr>
            <p:nvPr/>
          </p:nvCxnSpPr>
          <p:spPr>
            <a:xfrm flipV="1">
              <a:off x="6580295" y="4993236"/>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7"/>
              <a:endCxn id="7" idx="7"/>
            </p:cNvCxnSpPr>
            <p:nvPr/>
          </p:nvCxnSpPr>
          <p:spPr>
            <a:xfrm flipV="1">
              <a:off x="8334220" y="3239311"/>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5"/>
              <a:endCxn id="7" idx="5"/>
            </p:cNvCxnSpPr>
            <p:nvPr/>
          </p:nvCxnSpPr>
          <p:spPr>
            <a:xfrm>
              <a:off x="8334220" y="4993236"/>
              <a:ext cx="362174" cy="36217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20195073">
              <a:off x="6751990" y="2928252"/>
              <a:ext cx="840615"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Mobile</a:t>
              </a:r>
            </a:p>
          </p:txBody>
        </p:sp>
        <p:sp>
          <p:nvSpPr>
            <p:cNvPr id="17" name="TextBox 16"/>
            <p:cNvSpPr txBox="1"/>
            <p:nvPr/>
          </p:nvSpPr>
          <p:spPr>
            <a:xfrm rot="1196376">
              <a:off x="7655106" y="2956095"/>
              <a:ext cx="929550"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Desktop</a:t>
              </a:r>
            </a:p>
          </p:txBody>
        </p:sp>
        <p:sp>
          <p:nvSpPr>
            <p:cNvPr id="18" name="TextBox 17"/>
            <p:cNvSpPr txBox="1"/>
            <p:nvPr/>
          </p:nvSpPr>
          <p:spPr>
            <a:xfrm rot="17717360">
              <a:off x="6204195" y="3588856"/>
              <a:ext cx="580928" cy="461665"/>
            </a:xfrm>
            <a:prstGeom prst="rect">
              <a:avLst/>
            </a:prstGeom>
            <a:noFill/>
          </p:spPr>
          <p:txBody>
            <a:bodyPr wrap="none" lIns="179285" tIns="143428" rIns="179285" bIns="143428" rtlCol="0">
              <a:spAutoFit/>
            </a:bodyPr>
            <a:lstStyle/>
            <a:p>
              <a:pPr>
                <a:lnSpc>
                  <a:spcPct val="90000"/>
                </a:lnSpc>
                <a:spcAft>
                  <a:spcPts val="588"/>
                </a:spcAft>
              </a:pPr>
              <a:r>
                <a:rPr lang="en-US" sz="1176" dirty="0" err="1">
                  <a:solidFill>
                    <a:schemeClr val="bg1"/>
                  </a:solidFill>
                  <a:latin typeface="+mj-lt"/>
                </a:rPr>
                <a:t>IoT</a:t>
              </a:r>
              <a:endParaRPr lang="en-US" sz="1176" dirty="0">
                <a:solidFill>
                  <a:schemeClr val="bg1"/>
                </a:solidFill>
                <a:latin typeface="+mj-lt"/>
              </a:endParaRPr>
            </a:p>
          </p:txBody>
        </p:sp>
        <p:sp>
          <p:nvSpPr>
            <p:cNvPr id="19" name="TextBox 18"/>
            <p:cNvSpPr txBox="1"/>
            <p:nvPr/>
          </p:nvSpPr>
          <p:spPr>
            <a:xfrm rot="4135208">
              <a:off x="6147798" y="4545069"/>
              <a:ext cx="757259"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Other</a:t>
              </a:r>
            </a:p>
          </p:txBody>
        </p:sp>
        <p:sp>
          <p:nvSpPr>
            <p:cNvPr id="20" name="TextBox 19"/>
            <p:cNvSpPr txBox="1"/>
            <p:nvPr/>
          </p:nvSpPr>
          <p:spPr>
            <a:xfrm rot="17615036">
              <a:off x="8336119" y="4539410"/>
              <a:ext cx="870816"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Surface</a:t>
              </a:r>
            </a:p>
          </p:txBody>
        </p:sp>
        <p:sp>
          <p:nvSpPr>
            <p:cNvPr id="21" name="TextBox 20"/>
            <p:cNvSpPr txBox="1"/>
            <p:nvPr/>
          </p:nvSpPr>
          <p:spPr>
            <a:xfrm rot="20195073">
              <a:off x="7497653" y="5179877"/>
              <a:ext cx="1201291"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Holographic</a:t>
              </a:r>
            </a:p>
          </p:txBody>
        </p:sp>
        <p:sp>
          <p:nvSpPr>
            <p:cNvPr id="22" name="TextBox 21"/>
            <p:cNvSpPr txBox="1"/>
            <p:nvPr/>
          </p:nvSpPr>
          <p:spPr>
            <a:xfrm rot="1511782">
              <a:off x="6817840" y="5189443"/>
              <a:ext cx="708912"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Xbox</a:t>
              </a:r>
            </a:p>
          </p:txBody>
        </p:sp>
        <p:sp>
          <p:nvSpPr>
            <p:cNvPr id="23" name="TextBox 22"/>
            <p:cNvSpPr txBox="1"/>
            <p:nvPr/>
          </p:nvSpPr>
          <p:spPr>
            <a:xfrm rot="3989597">
              <a:off x="8442550" y="3622677"/>
              <a:ext cx="654666" cy="461665"/>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1"/>
                  </a:solidFill>
                  <a:latin typeface="+mj-lt"/>
                </a:rPr>
                <a:t>Hub</a:t>
              </a:r>
            </a:p>
          </p:txBody>
        </p:sp>
        <p:cxnSp>
          <p:nvCxnSpPr>
            <p:cNvPr id="24" name="Straight Connector 23"/>
            <p:cNvCxnSpPr>
              <a:stCxn id="8" idx="6"/>
            </p:cNvCxnSpPr>
            <p:nvPr/>
          </p:nvCxnSpPr>
          <p:spPr>
            <a:xfrm>
              <a:off x="8622461" y="4297361"/>
              <a:ext cx="567576" cy="1053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noChangeAspect="1"/>
          </p:cNvPicPr>
          <p:nvPr/>
        </p:nvPicPr>
        <p:blipFill>
          <a:blip r:embed="rId3"/>
          <a:stretch>
            <a:fillRect/>
          </a:stretch>
        </p:blipFill>
        <p:spPr>
          <a:xfrm>
            <a:off x="4694664" y="1825625"/>
            <a:ext cx="4701677" cy="2640775"/>
          </a:xfrm>
          <a:prstGeom prst="rect">
            <a:avLst/>
          </a:prstGeom>
        </p:spPr>
      </p:pic>
    </p:spTree>
    <p:extLst>
      <p:ext uri="{BB962C8B-B14F-4D97-AF65-F5344CB8AC3E}">
        <p14:creationId xmlns:p14="http://schemas.microsoft.com/office/powerpoint/2010/main" val="2718515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Task Concepts</a:t>
            </a:r>
            <a:endParaRPr lang="en-US" sz="3921" dirty="0">
              <a:gradFill>
                <a:gsLst>
                  <a:gs pos="0">
                    <a:schemeClr val="tx2"/>
                  </a:gs>
                  <a:gs pos="100000">
                    <a:schemeClr val="tx2"/>
                  </a:gs>
                </a:gsLst>
                <a:lin ang="5400000" scaled="0"/>
              </a:gradFill>
            </a:endParaRPr>
          </a:p>
        </p:txBody>
      </p:sp>
      <p:sp>
        <p:nvSpPr>
          <p:cNvPr id="14" name="Text Placeholder 2"/>
          <p:cNvSpPr txBox="1">
            <a:spLocks/>
          </p:cNvSpPr>
          <p:nvPr/>
        </p:nvSpPr>
        <p:spPr>
          <a:xfrm>
            <a:off x="841248" y="1828800"/>
            <a:ext cx="439907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There are two approaches to implementing background tasks: in-process, in which the app and its background process run in the same process; and out-of-process, where the app and the background process run in separate processes. In general, both approaches provide the same level of functionality, however out-of-process tasks are far more resilient.</a:t>
            </a:r>
          </a:p>
        </p:txBody>
      </p:sp>
      <p:sp>
        <p:nvSpPr>
          <p:cNvPr id="5" name="Rectangle 4"/>
          <p:cNvSpPr/>
          <p:nvPr/>
        </p:nvSpPr>
        <p:spPr bwMode="auto">
          <a:xfrm>
            <a:off x="5647788" y="2233767"/>
            <a:ext cx="2241062" cy="3735103"/>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a:t>
            </a:r>
          </a:p>
        </p:txBody>
      </p:sp>
      <p:sp>
        <p:nvSpPr>
          <p:cNvPr id="10" name="Rectangle 9"/>
          <p:cNvSpPr/>
          <p:nvPr/>
        </p:nvSpPr>
        <p:spPr bwMode="auto">
          <a:xfrm>
            <a:off x="8337062" y="2225985"/>
            <a:ext cx="2241062" cy="2921163"/>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a:t>
            </a:r>
          </a:p>
        </p:txBody>
      </p:sp>
      <p:sp>
        <p:nvSpPr>
          <p:cNvPr id="11" name="Rectangle 10"/>
          <p:cNvSpPr/>
          <p:nvPr/>
        </p:nvSpPr>
        <p:spPr bwMode="auto">
          <a:xfrm>
            <a:off x="5797192" y="5147147"/>
            <a:ext cx="1942254" cy="697502"/>
          </a:xfrm>
          <a:prstGeom prst="rect">
            <a:avLst/>
          </a:prstGeom>
          <a:solidFill>
            <a:schemeClr val="bg1">
              <a:lumMod val="9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bg1">
                    <a:lumMod val="75000"/>
                  </a:schemeClr>
                </a:solidFill>
                <a:latin typeface="Segoe MDL2 Assets" panose="050A0102010101010101" pitchFamily="18" charset="0"/>
              </a:rPr>
              <a:t></a:t>
            </a:r>
            <a:endParaRPr lang="en-US" sz="2353" dirty="0">
              <a:solidFill>
                <a:schemeClr val="bg1">
                  <a:lumMod val="75000"/>
                </a:schemeClr>
              </a:solidFill>
              <a:ea typeface="Segoe UI" pitchFamily="34" charset="0"/>
              <a:cs typeface="Segoe UI" pitchFamily="34" charset="0"/>
            </a:endParaRPr>
          </a:p>
        </p:txBody>
      </p:sp>
      <p:sp>
        <p:nvSpPr>
          <p:cNvPr id="12" name="Rectangle 11"/>
          <p:cNvSpPr/>
          <p:nvPr/>
        </p:nvSpPr>
        <p:spPr bwMode="auto">
          <a:xfrm>
            <a:off x="8341970" y="5249221"/>
            <a:ext cx="2236154" cy="697502"/>
          </a:xfrm>
          <a:prstGeom prst="rect">
            <a:avLst/>
          </a:prstGeom>
          <a:solidFill>
            <a:schemeClr val="bg1">
              <a:lumMod val="9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bg1">
                    <a:lumMod val="75000"/>
                  </a:schemeClr>
                </a:solidFill>
                <a:latin typeface="Segoe MDL2 Assets" panose="050A0102010101010101" pitchFamily="18" charset="0"/>
              </a:rPr>
              <a:t></a:t>
            </a:r>
            <a:endParaRPr lang="en-US" sz="2353" dirty="0">
              <a:solidFill>
                <a:schemeClr val="bg1">
                  <a:lumMod val="75000"/>
                </a:schemeClr>
              </a:solidFill>
              <a:ea typeface="Segoe UI" pitchFamily="34" charset="0"/>
              <a:cs typeface="Segoe UI" pitchFamily="34" charset="0"/>
            </a:endParaRPr>
          </a:p>
        </p:txBody>
      </p:sp>
      <p:sp>
        <p:nvSpPr>
          <p:cNvPr id="7" name="Rectangle 6"/>
          <p:cNvSpPr/>
          <p:nvPr/>
        </p:nvSpPr>
        <p:spPr>
          <a:xfrm>
            <a:off x="6225211" y="2924586"/>
            <a:ext cx="1086215" cy="1176733"/>
          </a:xfrm>
          <a:prstGeom prst="rect">
            <a:avLst/>
          </a:prstGeom>
        </p:spPr>
        <p:txBody>
          <a:bodyPr wrap="none">
            <a:spAutoFit/>
          </a:bodyPr>
          <a:lstStyle/>
          <a:p>
            <a:r>
              <a:rPr lang="en-US" sz="7058" dirty="0">
                <a:solidFill>
                  <a:schemeClr val="bg1"/>
                </a:solidFill>
                <a:latin typeface="Segoe MDL2 Assets" panose="050A0102010101010101" pitchFamily="18" charset="0"/>
              </a:rPr>
              <a:t></a:t>
            </a:r>
          </a:p>
        </p:txBody>
      </p:sp>
      <p:sp>
        <p:nvSpPr>
          <p:cNvPr id="17" name="Rectangle 16"/>
          <p:cNvSpPr/>
          <p:nvPr/>
        </p:nvSpPr>
        <p:spPr>
          <a:xfrm>
            <a:off x="8914486" y="2924586"/>
            <a:ext cx="1086215" cy="1176733"/>
          </a:xfrm>
          <a:prstGeom prst="rect">
            <a:avLst/>
          </a:prstGeom>
        </p:spPr>
        <p:txBody>
          <a:bodyPr wrap="none">
            <a:spAutoFit/>
          </a:bodyPr>
          <a:lstStyle/>
          <a:p>
            <a:r>
              <a:rPr lang="en-US" sz="7058" dirty="0">
                <a:solidFill>
                  <a:schemeClr val="bg1"/>
                </a:solidFill>
                <a:latin typeface="Segoe MDL2 Assets" panose="050A0102010101010101" pitchFamily="18" charset="0"/>
              </a:rPr>
              <a:t></a:t>
            </a:r>
          </a:p>
        </p:txBody>
      </p:sp>
    </p:spTree>
    <p:extLst>
      <p:ext uri="{BB962C8B-B14F-4D97-AF65-F5344CB8AC3E}">
        <p14:creationId xmlns:p14="http://schemas.microsoft.com/office/powerpoint/2010/main" val="782976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7693399" y="1899011"/>
            <a:ext cx="3660401" cy="410861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Background Task Dependencies</a:t>
            </a:r>
            <a:endParaRPr lang="en-US" sz="3921" dirty="0">
              <a:gradFill>
                <a:gsLst>
                  <a:gs pos="0">
                    <a:schemeClr val="tx2"/>
                  </a:gs>
                  <a:gs pos="100000">
                    <a:schemeClr val="tx2"/>
                  </a:gs>
                </a:gsLst>
                <a:lin ang="5400000" scaled="0"/>
              </a:gradFill>
            </a:endParaRPr>
          </a:p>
        </p:txBody>
      </p:sp>
      <p:sp>
        <p:nvSpPr>
          <p:cNvPr id="21" name="Text Placeholder 2"/>
          <p:cNvSpPr txBox="1">
            <a:spLocks/>
          </p:cNvSpPr>
          <p:nvPr/>
        </p:nvSpPr>
        <p:spPr>
          <a:xfrm>
            <a:off x="841248" y="1828800"/>
            <a:ext cx="6648483" cy="4213180"/>
          </a:xfrm>
          <a:prstGeom prst="rect">
            <a:avLst/>
          </a:prstGeom>
        </p:spPr>
        <p:txBody>
          <a:bodyPr vert="horz" wrap="square" lIns="143428" tIns="89642" rIns="143428" bIns="89642" rtlCol="0">
            <a:normAutofit fontScale="77500" lnSpcReduction="2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t>Create a Windows Runtime Component</a:t>
            </a:r>
          </a:p>
          <a:p>
            <a:r>
              <a:rPr lang="en-US" sz="3921" dirty="0"/>
              <a:t>Add a sealed class that implements </a:t>
            </a:r>
            <a:r>
              <a:rPr lang="en-US" sz="3921" dirty="0" err="1"/>
              <a:t>IBackgroundTask</a:t>
            </a:r>
            <a:endParaRPr lang="en-US" sz="3921" dirty="0"/>
          </a:p>
          <a:p>
            <a:r>
              <a:rPr lang="en-US" sz="3921" dirty="0"/>
              <a:t>Add a project reference to the Windows Runtime Component</a:t>
            </a:r>
          </a:p>
          <a:p>
            <a:r>
              <a:rPr lang="en-US" sz="3921" dirty="0"/>
              <a:t>Add a package manifest entry to allow and direct communication</a:t>
            </a:r>
          </a:p>
          <a:p>
            <a:r>
              <a:rPr lang="en-US" sz="3921" dirty="0"/>
              <a:t>Programmatically register the task</a:t>
            </a:r>
          </a:p>
          <a:p>
            <a:r>
              <a:rPr lang="en-US" sz="3921" dirty="0"/>
              <a:t>Create programmatic processes to handle task instances and cleanup</a:t>
            </a:r>
          </a:p>
        </p:txBody>
      </p:sp>
      <p:sp>
        <p:nvSpPr>
          <p:cNvPr id="22" name="Rectangle 21"/>
          <p:cNvSpPr/>
          <p:nvPr/>
        </p:nvSpPr>
        <p:spPr bwMode="auto">
          <a:xfrm>
            <a:off x="7992207" y="2183811"/>
            <a:ext cx="3062785" cy="1360201"/>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UWP App</a:t>
            </a:r>
          </a:p>
        </p:txBody>
      </p:sp>
      <p:sp>
        <p:nvSpPr>
          <p:cNvPr id="28" name="Rectangle 27"/>
          <p:cNvSpPr/>
          <p:nvPr/>
        </p:nvSpPr>
        <p:spPr bwMode="auto">
          <a:xfrm>
            <a:off x="7992207" y="4438881"/>
            <a:ext cx="3062785" cy="1322489"/>
          </a:xfrm>
          <a:prstGeom prst="rect">
            <a:avLst/>
          </a:prstGeom>
          <a:solidFill>
            <a:schemeClr val="bg1">
              <a:lumMod val="95000"/>
            </a:schemeClr>
          </a:solidFill>
          <a:ln>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tx1"/>
                </a:solidFill>
                <a:ea typeface="Segoe UI" pitchFamily="34" charset="0"/>
                <a:cs typeface="Segoe UI" pitchFamily="34" charset="0"/>
              </a:rPr>
              <a:t>Windows Runtime Component</a:t>
            </a:r>
          </a:p>
        </p:txBody>
      </p:sp>
      <p:sp>
        <p:nvSpPr>
          <p:cNvPr id="31" name="Rectangle 30"/>
          <p:cNvSpPr/>
          <p:nvPr/>
        </p:nvSpPr>
        <p:spPr bwMode="auto">
          <a:xfrm>
            <a:off x="7992207" y="3691860"/>
            <a:ext cx="3062785" cy="597617"/>
          </a:xfrm>
          <a:prstGeom prst="rect">
            <a:avLst/>
          </a:prstGeom>
          <a:solidFill>
            <a:srgbClr val="5095D1"/>
          </a:solidFill>
          <a:ln>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Common Class Library (Optional)</a:t>
            </a:r>
          </a:p>
        </p:txBody>
      </p:sp>
      <p:sp>
        <p:nvSpPr>
          <p:cNvPr id="2" name="Rectangle 1"/>
          <p:cNvSpPr/>
          <p:nvPr/>
        </p:nvSpPr>
        <p:spPr bwMode="auto">
          <a:xfrm>
            <a:off x="8140055" y="4961795"/>
            <a:ext cx="1585861" cy="672319"/>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Background Task</a:t>
            </a:r>
          </a:p>
        </p:txBody>
      </p:sp>
      <p:sp>
        <p:nvSpPr>
          <p:cNvPr id="32" name="Rectangle 31"/>
          <p:cNvSpPr/>
          <p:nvPr/>
        </p:nvSpPr>
        <p:spPr bwMode="auto">
          <a:xfrm>
            <a:off x="8141611" y="2765506"/>
            <a:ext cx="1718148" cy="672319"/>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Task Registration</a:t>
            </a:r>
          </a:p>
        </p:txBody>
      </p:sp>
      <p:sp>
        <p:nvSpPr>
          <p:cNvPr id="35" name="Rectangle 34"/>
          <p:cNvSpPr/>
          <p:nvPr/>
        </p:nvSpPr>
        <p:spPr bwMode="auto">
          <a:xfrm>
            <a:off x="9951580" y="2765506"/>
            <a:ext cx="971127" cy="672319"/>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Package Manifest</a:t>
            </a:r>
          </a:p>
        </p:txBody>
      </p:sp>
      <p:sp>
        <p:nvSpPr>
          <p:cNvPr id="37" name="Rectangle 36"/>
          <p:cNvSpPr/>
          <p:nvPr/>
        </p:nvSpPr>
        <p:spPr bwMode="auto">
          <a:xfrm>
            <a:off x="9858203" y="4961795"/>
            <a:ext cx="1064503" cy="672319"/>
          </a:xfrm>
          <a:prstGeom prst="rect">
            <a:avLst/>
          </a:prstGeom>
          <a:solidFill>
            <a:srgbClr val="F2F2F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ea typeface="Segoe UI" pitchFamily="34" charset="0"/>
                <a:cs typeface="Segoe UI" pitchFamily="34" charset="0"/>
              </a:rPr>
              <a:t>Processes</a:t>
            </a:r>
          </a:p>
        </p:txBody>
      </p:sp>
    </p:spTree>
    <p:extLst>
      <p:ext uri="{BB962C8B-B14F-4D97-AF65-F5344CB8AC3E}">
        <p14:creationId xmlns:p14="http://schemas.microsoft.com/office/powerpoint/2010/main" val="2131401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System Triggers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726761"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An app can respond to system-generated events by registering a background task with the System Trigger class. System Trigger tasks are perfect for apps with requirements around dates and times, as well as connectivity states and battery or power level fluctuations.</a:t>
            </a:r>
          </a:p>
        </p:txBody>
      </p:sp>
      <p:sp>
        <p:nvSpPr>
          <p:cNvPr id="2" name="Arrow: Pentagon 1"/>
          <p:cNvSpPr/>
          <p:nvPr/>
        </p:nvSpPr>
        <p:spPr bwMode="auto">
          <a:xfrm>
            <a:off x="5069952" y="2174773"/>
            <a:ext cx="3137487" cy="3735103"/>
          </a:xfrm>
          <a:prstGeom prst="homePlate">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730353" y="2166991"/>
            <a:ext cx="2241062" cy="2921163"/>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a:t>
            </a:r>
          </a:p>
        </p:txBody>
      </p:sp>
      <p:sp>
        <p:nvSpPr>
          <p:cNvPr id="38" name="Rectangle 37"/>
          <p:cNvSpPr/>
          <p:nvPr/>
        </p:nvSpPr>
        <p:spPr bwMode="auto">
          <a:xfrm>
            <a:off x="8735261" y="5190227"/>
            <a:ext cx="2236154" cy="697502"/>
          </a:xfrm>
          <a:prstGeom prst="rect">
            <a:avLst/>
          </a:prstGeom>
          <a:solidFill>
            <a:schemeClr val="bg1">
              <a:lumMod val="9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bg1">
                    <a:lumMod val="75000"/>
                  </a:schemeClr>
                </a:solidFill>
                <a:latin typeface="Segoe MDL2 Assets" panose="050A0102010101010101" pitchFamily="18" charset="0"/>
              </a:rPr>
              <a:t></a:t>
            </a:r>
            <a:endParaRPr lang="en-US" sz="2353" dirty="0">
              <a:solidFill>
                <a:schemeClr val="bg1">
                  <a:lumMod val="75000"/>
                </a:schemeClr>
              </a:solidFill>
              <a:ea typeface="Segoe UI" pitchFamily="34" charset="0"/>
              <a:cs typeface="Segoe UI" pitchFamily="34" charset="0"/>
            </a:endParaRPr>
          </a:p>
        </p:txBody>
      </p:sp>
      <p:sp>
        <p:nvSpPr>
          <p:cNvPr id="39" name="Rectangle 38"/>
          <p:cNvSpPr/>
          <p:nvPr/>
        </p:nvSpPr>
        <p:spPr>
          <a:xfrm>
            <a:off x="9307777" y="2865592"/>
            <a:ext cx="1086215" cy="1176733"/>
          </a:xfrm>
          <a:prstGeom prst="rect">
            <a:avLst/>
          </a:prstGeom>
        </p:spPr>
        <p:txBody>
          <a:bodyPr wrap="none">
            <a:spAutoFit/>
          </a:bodyPr>
          <a:lstStyle/>
          <a:p>
            <a:r>
              <a:rPr lang="en-US" sz="7058" dirty="0">
                <a:solidFill>
                  <a:schemeClr val="bg1"/>
                </a:solidFill>
                <a:latin typeface="Segoe MDL2 Assets" panose="050A0102010101010101" pitchFamily="18" charset="0"/>
              </a:rPr>
              <a:t></a:t>
            </a:r>
          </a:p>
        </p:txBody>
      </p:sp>
      <p:sp>
        <p:nvSpPr>
          <p:cNvPr id="4" name="Rectangle 3"/>
          <p:cNvSpPr/>
          <p:nvPr/>
        </p:nvSpPr>
        <p:spPr>
          <a:xfrm>
            <a:off x="5294059" y="2458261"/>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40" name="Rectangle 39"/>
          <p:cNvSpPr/>
          <p:nvPr/>
        </p:nvSpPr>
        <p:spPr>
          <a:xfrm>
            <a:off x="6179647" y="2753033"/>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41" name="Rectangle 40"/>
          <p:cNvSpPr/>
          <p:nvPr/>
        </p:nvSpPr>
        <p:spPr>
          <a:xfrm>
            <a:off x="5294058" y="3502534"/>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42" name="Rectangle 41"/>
          <p:cNvSpPr/>
          <p:nvPr/>
        </p:nvSpPr>
        <p:spPr>
          <a:xfrm>
            <a:off x="6234979" y="3952320"/>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43" name="Rectangle 42"/>
          <p:cNvSpPr/>
          <p:nvPr/>
        </p:nvSpPr>
        <p:spPr>
          <a:xfrm>
            <a:off x="5592867" y="4665843"/>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44" name="Rectangle 43"/>
          <p:cNvSpPr/>
          <p:nvPr/>
        </p:nvSpPr>
        <p:spPr>
          <a:xfrm>
            <a:off x="7011571" y="3541237"/>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5" name="Arrow: Right 4"/>
          <p:cNvSpPr/>
          <p:nvPr/>
        </p:nvSpPr>
        <p:spPr bwMode="auto">
          <a:xfrm>
            <a:off x="7236312" y="5312260"/>
            <a:ext cx="1344637" cy="41010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0387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Voice and Speech Concepts</a:t>
            </a:r>
            <a:endParaRPr lang="en-US" sz="3921" dirty="0">
              <a:gradFill>
                <a:gsLst>
                  <a:gs pos="0">
                    <a:schemeClr val="tx2"/>
                  </a:gs>
                  <a:gs pos="100000">
                    <a:schemeClr val="tx2"/>
                  </a:gs>
                </a:gsLst>
                <a:lin ang="5400000" scaled="0"/>
              </a:gradFill>
            </a:endParaRPr>
          </a:p>
        </p:txBody>
      </p:sp>
      <p:sp>
        <p:nvSpPr>
          <p:cNvPr id="14" name="Text Placeholder 2"/>
          <p:cNvSpPr txBox="1">
            <a:spLocks/>
          </p:cNvSpPr>
          <p:nvPr/>
        </p:nvSpPr>
        <p:spPr>
          <a:xfrm>
            <a:off x="841248" y="1828800"/>
            <a:ext cx="3890317"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Simply put, the driving principle behind voice and speech in the Universal Windows Platform is to provide a robust, extensible framework where </a:t>
            </a:r>
            <a:r>
              <a:rPr lang="en-US" sz="2353" b="1" dirty="0">
                <a:latin typeface="+mn-lt"/>
              </a:rPr>
              <a:t>any task </a:t>
            </a:r>
            <a:r>
              <a:rPr lang="en-US" sz="2353" dirty="0">
                <a:latin typeface="+mn-lt"/>
              </a:rPr>
              <a:t>can be performed against </a:t>
            </a:r>
            <a:r>
              <a:rPr lang="en-US" sz="2353" b="1" dirty="0">
                <a:latin typeface="+mn-lt"/>
              </a:rPr>
              <a:t>any source</a:t>
            </a:r>
            <a:r>
              <a:rPr lang="en-US" sz="2353" dirty="0">
                <a:latin typeface="+mn-lt"/>
              </a:rPr>
              <a:t>, through speech recognition, natural language interpretation, and speech synthesis.</a:t>
            </a:r>
          </a:p>
        </p:txBody>
      </p:sp>
      <p:grpSp>
        <p:nvGrpSpPr>
          <p:cNvPr id="4" name="Group 3"/>
          <p:cNvGrpSpPr/>
          <p:nvPr/>
        </p:nvGrpSpPr>
        <p:grpSpPr>
          <a:xfrm>
            <a:off x="5046447" y="2122794"/>
            <a:ext cx="5749374" cy="4313345"/>
            <a:chOff x="5320505" y="1908174"/>
            <a:chExt cx="6079332" cy="4560888"/>
          </a:xfrm>
        </p:grpSpPr>
        <p:sp>
          <p:nvSpPr>
            <p:cNvPr id="26" name="Oval 25"/>
            <p:cNvSpPr/>
            <p:nvPr/>
          </p:nvSpPr>
          <p:spPr bwMode="auto">
            <a:xfrm>
              <a:off x="7361237" y="3040062"/>
              <a:ext cx="1890564" cy="1890564"/>
            </a:xfrm>
            <a:prstGeom prst="ellipse">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058" dirty="0">
                  <a:solidFill>
                    <a:schemeClr val="bg1"/>
                  </a:solidFill>
                  <a:latin typeface="Segoe MDL2 Assets" panose="050A0102010101010101" pitchFamily="18" charset="0"/>
                </a:rPr>
                <a:t></a:t>
              </a:r>
            </a:p>
          </p:txBody>
        </p:sp>
        <p:sp>
          <p:nvSpPr>
            <p:cNvPr id="2" name="Speech Bubble: Rectangle 1"/>
            <p:cNvSpPr/>
            <p:nvPr/>
          </p:nvSpPr>
          <p:spPr bwMode="auto">
            <a:xfrm>
              <a:off x="9494837" y="2201862"/>
              <a:ext cx="1905000" cy="1143000"/>
            </a:xfrm>
            <a:prstGeom prst="wedgeRectCallout">
              <a:avLst>
                <a:gd name="adj1" fmla="val -64742"/>
                <a:gd name="adj2" fmla="val 59166"/>
              </a:avLst>
            </a:prstGeom>
            <a:solidFill>
              <a:schemeClr val="bg1">
                <a:lumMod val="8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Where is the nearest library?</a:t>
              </a:r>
            </a:p>
          </p:txBody>
        </p:sp>
        <p:sp>
          <p:nvSpPr>
            <p:cNvPr id="27" name="Speech Bubble: Rectangle 26"/>
            <p:cNvSpPr/>
            <p:nvPr/>
          </p:nvSpPr>
          <p:spPr bwMode="auto">
            <a:xfrm>
              <a:off x="9494837" y="3985344"/>
              <a:ext cx="1676400" cy="1143000"/>
            </a:xfrm>
            <a:prstGeom prst="wedgeRectCallout">
              <a:avLst>
                <a:gd name="adj1" fmla="val -65151"/>
                <a:gd name="adj2" fmla="val -20834"/>
              </a:avLst>
            </a:prstGeom>
            <a:solidFill>
              <a:schemeClr val="bg1">
                <a:lumMod val="8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Check in a document.</a:t>
              </a:r>
            </a:p>
          </p:txBody>
        </p:sp>
        <p:sp>
          <p:nvSpPr>
            <p:cNvPr id="28" name="Speech Bubble: Rectangle 27"/>
            <p:cNvSpPr/>
            <p:nvPr/>
          </p:nvSpPr>
          <p:spPr bwMode="auto">
            <a:xfrm>
              <a:off x="7359649" y="5326062"/>
              <a:ext cx="1676400" cy="1143000"/>
            </a:xfrm>
            <a:prstGeom prst="wedgeRectCallout">
              <a:avLst>
                <a:gd name="adj1" fmla="val -378"/>
                <a:gd name="adj2" fmla="val -80001"/>
              </a:avLst>
            </a:prstGeom>
            <a:solidFill>
              <a:schemeClr val="bg1">
                <a:lumMod val="8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What’s my BMI?</a:t>
              </a:r>
            </a:p>
          </p:txBody>
        </p:sp>
        <p:sp>
          <p:nvSpPr>
            <p:cNvPr id="29" name="Speech Bubble: Rectangle 28"/>
            <p:cNvSpPr/>
            <p:nvPr/>
          </p:nvSpPr>
          <p:spPr bwMode="auto">
            <a:xfrm>
              <a:off x="5320505" y="3575049"/>
              <a:ext cx="1676400" cy="1143000"/>
            </a:xfrm>
            <a:prstGeom prst="wedgeRectCallout">
              <a:avLst>
                <a:gd name="adj1" fmla="val 69508"/>
                <a:gd name="adj2" fmla="val -35834"/>
              </a:avLst>
            </a:prstGeom>
            <a:solidFill>
              <a:schemeClr val="bg1">
                <a:lumMod val="8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Remind me to get eggs.</a:t>
              </a:r>
            </a:p>
          </p:txBody>
        </p:sp>
        <p:sp>
          <p:nvSpPr>
            <p:cNvPr id="30" name="Speech Bubble: Rectangle 29"/>
            <p:cNvSpPr/>
            <p:nvPr/>
          </p:nvSpPr>
          <p:spPr bwMode="auto">
            <a:xfrm>
              <a:off x="5913437" y="1908174"/>
              <a:ext cx="1676400" cy="1143000"/>
            </a:xfrm>
            <a:prstGeom prst="wedgeRectCallout">
              <a:avLst>
                <a:gd name="adj1" fmla="val 78599"/>
                <a:gd name="adj2" fmla="val 45833"/>
              </a:avLst>
            </a:prstGeom>
            <a:solidFill>
              <a:schemeClr val="bg1">
                <a:lumMod val="8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lumMod val="50000"/>
                    </a:schemeClr>
                  </a:solidFill>
                  <a:ea typeface="Segoe UI" pitchFamily="34" charset="0"/>
                  <a:cs typeface="Segoe UI" pitchFamily="34" charset="0"/>
                </a:rPr>
                <a:t>Close my garage door.</a:t>
              </a:r>
            </a:p>
          </p:txBody>
        </p:sp>
      </p:grpSp>
    </p:spTree>
    <p:extLst>
      <p:ext uri="{BB962C8B-B14F-4D97-AF65-F5344CB8AC3E}">
        <p14:creationId xmlns:p14="http://schemas.microsoft.com/office/powerpoint/2010/main" val="1984254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Scenarios</a:t>
            </a:r>
            <a:endParaRPr lang="en-US" sz="3921" dirty="0">
              <a:gradFill>
                <a:gsLst>
                  <a:gs pos="0">
                    <a:schemeClr val="tx2"/>
                  </a:gs>
                  <a:gs pos="100000">
                    <a:schemeClr val="tx2"/>
                  </a:gs>
                </a:gsLst>
                <a:lin ang="5400000" scaled="0"/>
              </a:gradFill>
            </a:endParaRPr>
          </a:p>
        </p:txBody>
      </p:sp>
      <p:sp>
        <p:nvSpPr>
          <p:cNvPr id="11" name="Text Placeholder 2"/>
          <p:cNvSpPr txBox="1">
            <a:spLocks/>
          </p:cNvSpPr>
          <p:nvPr/>
        </p:nvSpPr>
        <p:spPr>
          <a:xfrm>
            <a:off x="841248" y="1828800"/>
            <a:ext cx="5005038" cy="4213180"/>
          </a:xfrm>
          <a:prstGeom prst="rect">
            <a:avLst/>
          </a:prstGeom>
        </p:spPr>
        <p:txBody>
          <a:bodyPr vert="horz" wrap="square" lIns="143428"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Get information</a:t>
            </a:r>
          </a:p>
          <a:p>
            <a:r>
              <a:rPr lang="en-US" sz="3200" dirty="0"/>
              <a:t>Initiate a process</a:t>
            </a:r>
          </a:p>
          <a:p>
            <a:r>
              <a:rPr lang="en-US" sz="3200" dirty="0"/>
              <a:t>Search documents</a:t>
            </a:r>
          </a:p>
          <a:p>
            <a:r>
              <a:rPr lang="en-US" sz="3200" dirty="0"/>
              <a:t>Add reminders</a:t>
            </a:r>
          </a:p>
          <a:p>
            <a:r>
              <a:rPr lang="en-US" sz="3200" dirty="0"/>
              <a:t>Perform actions</a:t>
            </a:r>
          </a:p>
          <a:p>
            <a:r>
              <a:rPr lang="en-US" sz="3200" dirty="0"/>
              <a:t>Guided assistance</a:t>
            </a:r>
          </a:p>
        </p:txBody>
      </p:sp>
      <p:grpSp>
        <p:nvGrpSpPr>
          <p:cNvPr id="37" name="Group 36"/>
          <p:cNvGrpSpPr/>
          <p:nvPr/>
        </p:nvGrpSpPr>
        <p:grpSpPr>
          <a:xfrm>
            <a:off x="5199576" y="2144132"/>
            <a:ext cx="5624431" cy="3735103"/>
            <a:chOff x="5078938" y="2293095"/>
            <a:chExt cx="5737213" cy="3810000"/>
          </a:xfrm>
        </p:grpSpPr>
        <p:grpSp>
          <p:nvGrpSpPr>
            <p:cNvPr id="19" name="Group 18"/>
            <p:cNvGrpSpPr/>
            <p:nvPr/>
          </p:nvGrpSpPr>
          <p:grpSpPr>
            <a:xfrm>
              <a:off x="8530151" y="2582267"/>
              <a:ext cx="2286000" cy="2979738"/>
              <a:chOff x="8504237" y="2270124"/>
              <a:chExt cx="2286000" cy="2979738"/>
            </a:xfrm>
          </p:grpSpPr>
          <p:sp>
            <p:nvSpPr>
              <p:cNvPr id="22" name="Rectangle 21"/>
              <p:cNvSpPr/>
              <p:nvPr/>
            </p:nvSpPr>
            <p:spPr bwMode="auto">
              <a:xfrm>
                <a:off x="8504237" y="2270124"/>
                <a:ext cx="2286000" cy="2979738"/>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a:t>
                </a:r>
              </a:p>
            </p:txBody>
          </p:sp>
          <p:sp>
            <p:nvSpPr>
              <p:cNvPr id="33" name="Rectangle 32"/>
              <p:cNvSpPr/>
              <p:nvPr/>
            </p:nvSpPr>
            <p:spPr>
              <a:xfrm>
                <a:off x="9093239" y="2982733"/>
                <a:ext cx="1107996" cy="1200329"/>
              </a:xfrm>
              <a:prstGeom prst="rect">
                <a:avLst/>
              </a:prstGeom>
            </p:spPr>
            <p:txBody>
              <a:bodyPr wrap="none">
                <a:spAutoFit/>
              </a:bodyPr>
              <a:lstStyle/>
              <a:p>
                <a:r>
                  <a:rPr lang="en-US" sz="7058" dirty="0">
                    <a:solidFill>
                      <a:schemeClr val="bg1"/>
                    </a:solidFill>
                    <a:latin typeface="Segoe MDL2 Assets" panose="050A0102010101010101" pitchFamily="18" charset="0"/>
                  </a:rPr>
                  <a:t></a:t>
                </a:r>
              </a:p>
            </p:txBody>
          </p:sp>
        </p:grpSp>
        <p:grpSp>
          <p:nvGrpSpPr>
            <p:cNvPr id="18" name="Group 17"/>
            <p:cNvGrpSpPr/>
            <p:nvPr/>
          </p:nvGrpSpPr>
          <p:grpSpPr>
            <a:xfrm>
              <a:off x="6227358" y="2293095"/>
              <a:ext cx="2734079" cy="3810000"/>
              <a:chOff x="4770437" y="2278062"/>
              <a:chExt cx="3200400" cy="3810000"/>
            </a:xfrm>
          </p:grpSpPr>
          <p:sp>
            <p:nvSpPr>
              <p:cNvPr id="21" name="Arrow: Pentagon 20"/>
              <p:cNvSpPr/>
              <p:nvPr/>
            </p:nvSpPr>
            <p:spPr bwMode="auto">
              <a:xfrm>
                <a:off x="4770437" y="2278062"/>
                <a:ext cx="3200400" cy="3810000"/>
              </a:xfrm>
              <a:prstGeom prst="homePlate">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a:xfrm>
                <a:off x="4999037" y="2567234"/>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27" name="Rectangle 26"/>
              <p:cNvSpPr/>
              <p:nvPr/>
            </p:nvSpPr>
            <p:spPr>
              <a:xfrm>
                <a:off x="5902382" y="2867917"/>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28" name="Rectangle 27"/>
              <p:cNvSpPr/>
              <p:nvPr/>
            </p:nvSpPr>
            <p:spPr>
              <a:xfrm>
                <a:off x="4999037" y="3632446"/>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29" name="Rectangle 28"/>
              <p:cNvSpPr/>
              <p:nvPr/>
            </p:nvSpPr>
            <p:spPr>
              <a:xfrm>
                <a:off x="5958824" y="4091252"/>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30" name="Rectangle 29"/>
              <p:cNvSpPr/>
              <p:nvPr/>
            </p:nvSpPr>
            <p:spPr>
              <a:xfrm>
                <a:off x="5303837" y="4819083"/>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sp>
            <p:nvSpPr>
              <p:cNvPr id="31" name="Rectangle 30"/>
              <p:cNvSpPr/>
              <p:nvPr/>
            </p:nvSpPr>
            <p:spPr>
              <a:xfrm>
                <a:off x="6750990" y="3671926"/>
                <a:ext cx="940174" cy="832747"/>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grpSp>
        <p:sp>
          <p:nvSpPr>
            <p:cNvPr id="35" name="Oval 34"/>
            <p:cNvSpPr/>
            <p:nvPr/>
          </p:nvSpPr>
          <p:spPr bwMode="auto">
            <a:xfrm>
              <a:off x="5078938" y="2861753"/>
              <a:ext cx="1363820" cy="136382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5294"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rPr>
                <a:t></a:t>
              </a:r>
              <a:endParaRPr lang="en-US" sz="5294" dirty="0">
                <a:gradFill>
                  <a:gsLst>
                    <a:gs pos="0">
                      <a:srgbClr val="FFFFFF"/>
                    </a:gs>
                    <a:gs pos="100000">
                      <a:srgbClr val="FFFFFF"/>
                    </a:gs>
                  </a:gsLst>
                  <a:lin ang="5400000" scaled="0"/>
                </a:gradFill>
                <a:ea typeface="Segoe UI" pitchFamily="34" charset="0"/>
                <a:cs typeface="Segoe UI" pitchFamily="34" charset="0"/>
              </a:endParaRPr>
            </a:p>
          </p:txBody>
        </p:sp>
        <p:sp>
          <p:nvSpPr>
            <p:cNvPr id="36" name="Arrow: Left-Right 35"/>
            <p:cNvSpPr/>
            <p:nvPr/>
          </p:nvSpPr>
          <p:spPr bwMode="auto">
            <a:xfrm>
              <a:off x="7977385" y="5622648"/>
              <a:ext cx="2125820" cy="350611"/>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0603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Speech Recognizer</a:t>
            </a:r>
            <a:endParaRPr lang="en-US" sz="3921" dirty="0">
              <a:gradFill>
                <a:gsLst>
                  <a:gs pos="0">
                    <a:schemeClr val="tx2"/>
                  </a:gs>
                  <a:gs pos="100000">
                    <a:schemeClr val="tx2"/>
                  </a:gs>
                </a:gsLst>
                <a:lin ang="5400000" scaled="0"/>
              </a:gradFill>
            </a:endParaRPr>
          </a:p>
        </p:txBody>
      </p:sp>
      <p:sp>
        <p:nvSpPr>
          <p:cNvPr id="8" name="Text Placeholder 2"/>
          <p:cNvSpPr txBox="1">
            <a:spLocks/>
          </p:cNvSpPr>
          <p:nvPr/>
        </p:nvSpPr>
        <p:spPr>
          <a:xfrm>
            <a:off x="841248" y="1828800"/>
            <a:ext cx="4548483"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Speech recognition is made up of a speech runtime, recognition APIs for programming the runtime, ready-to-use grammars for dictation and web search, and a default system UI that helps users discover and use speech recognition features, including text-to-speech (TTS), natural language understanding, commanding, as well as pre-defined and custom grammars. </a:t>
            </a:r>
          </a:p>
        </p:txBody>
      </p:sp>
      <p:pic>
        <p:nvPicPr>
          <p:cNvPr id="5" name="Picture 4"/>
          <p:cNvPicPr>
            <a:picLocks noChangeAspect="1"/>
          </p:cNvPicPr>
          <p:nvPr/>
        </p:nvPicPr>
        <p:blipFill>
          <a:blip r:embed="rId2"/>
          <a:stretch>
            <a:fillRect/>
          </a:stretch>
        </p:blipFill>
        <p:spPr>
          <a:xfrm>
            <a:off x="5517371" y="2257695"/>
            <a:ext cx="4673826" cy="2148072"/>
          </a:xfrm>
          <a:prstGeom prst="rect">
            <a:avLst/>
          </a:prstGeom>
          <a:ln>
            <a:solidFill>
              <a:schemeClr val="tx1">
                <a:lumMod val="50000"/>
              </a:schemeClr>
            </a:solidFill>
          </a:ln>
        </p:spPr>
      </p:pic>
      <p:pic>
        <p:nvPicPr>
          <p:cNvPr id="6" name="Picture 5"/>
          <p:cNvPicPr>
            <a:picLocks noChangeAspect="1"/>
          </p:cNvPicPr>
          <p:nvPr/>
        </p:nvPicPr>
        <p:blipFill>
          <a:blip r:embed="rId3"/>
          <a:stretch>
            <a:fillRect/>
          </a:stretch>
        </p:blipFill>
        <p:spPr>
          <a:xfrm>
            <a:off x="6136138" y="3857549"/>
            <a:ext cx="5217662" cy="2172751"/>
          </a:xfrm>
          <a:prstGeom prst="rect">
            <a:avLst/>
          </a:prstGeom>
        </p:spPr>
      </p:pic>
      <p:sp>
        <p:nvSpPr>
          <p:cNvPr id="4" name="Arrow: Bent 3"/>
          <p:cNvSpPr/>
          <p:nvPr/>
        </p:nvSpPr>
        <p:spPr bwMode="auto">
          <a:xfrm rot="5400000">
            <a:off x="9953553" y="3446688"/>
            <a:ext cx="730566" cy="821723"/>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6626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Speech Synthesis</a:t>
            </a:r>
            <a:endParaRPr lang="en-US" sz="3921" dirty="0">
              <a:gradFill>
                <a:gsLst>
                  <a:gs pos="0">
                    <a:schemeClr val="tx2"/>
                  </a:gs>
                  <a:gs pos="100000">
                    <a:schemeClr val="tx2"/>
                  </a:gs>
                </a:gsLst>
                <a:lin ang="5400000" scaled="0"/>
              </a:gradFill>
            </a:endParaRPr>
          </a:p>
        </p:txBody>
      </p:sp>
      <p:pic>
        <p:nvPicPr>
          <p:cNvPr id="4" name="Picture 3"/>
          <p:cNvPicPr>
            <a:picLocks noChangeAspect="1"/>
          </p:cNvPicPr>
          <p:nvPr/>
        </p:nvPicPr>
        <p:blipFill>
          <a:blip r:embed="rId2"/>
          <a:stretch>
            <a:fillRect/>
          </a:stretch>
        </p:blipFill>
        <p:spPr>
          <a:xfrm>
            <a:off x="5792750" y="3392678"/>
            <a:ext cx="5229211" cy="1991356"/>
          </a:xfrm>
          <a:prstGeom prst="rect">
            <a:avLst/>
          </a:prstGeom>
          <a:ln>
            <a:solidFill>
              <a:schemeClr val="tx1">
                <a:lumMod val="50000"/>
              </a:schemeClr>
            </a:solidFill>
          </a:ln>
        </p:spPr>
      </p:pic>
      <p:sp>
        <p:nvSpPr>
          <p:cNvPr id="13" name="Text Placeholder 2"/>
          <p:cNvSpPr txBox="1">
            <a:spLocks/>
          </p:cNvSpPr>
          <p:nvPr/>
        </p:nvSpPr>
        <p:spPr>
          <a:xfrm>
            <a:off x="841248" y="1828800"/>
            <a:ext cx="4697888"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The Universal Windows Platform provides support for initializing and configuring a speech synthesis engines to convert a text strings to audio streams, also known as text-to-speech (TTS). Voice characteristics (like gender), pronunciation, volume, pitch, rate or speed, and emphasis can also be controlled via Speech Synthesis Markup Language (SSML).</a:t>
            </a:r>
          </a:p>
        </p:txBody>
      </p:sp>
      <p:sp>
        <p:nvSpPr>
          <p:cNvPr id="14" name="Speech Bubble: Rectangle 13"/>
          <p:cNvSpPr/>
          <p:nvPr/>
        </p:nvSpPr>
        <p:spPr bwMode="auto">
          <a:xfrm>
            <a:off x="6147199" y="2159065"/>
            <a:ext cx="1643445" cy="1120531"/>
          </a:xfrm>
          <a:prstGeom prst="wedgeRectCallout">
            <a:avLst>
              <a:gd name="adj1" fmla="val -70833"/>
              <a:gd name="adj2" fmla="val 28333"/>
            </a:avLst>
          </a:prstGeom>
          <a:solidFill>
            <a:srgbClr val="235888"/>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bg1"/>
                </a:solidFill>
                <a:ea typeface="Segoe UI" pitchFamily="34" charset="0"/>
                <a:cs typeface="Segoe UI" pitchFamily="34" charset="0"/>
              </a:rPr>
              <a:t>Thank you for calling Contoso Fabricators</a:t>
            </a:r>
          </a:p>
        </p:txBody>
      </p:sp>
      <p:sp>
        <p:nvSpPr>
          <p:cNvPr id="15" name="Oval 14"/>
          <p:cNvSpPr/>
          <p:nvPr/>
        </p:nvSpPr>
        <p:spPr bwMode="auto">
          <a:xfrm>
            <a:off x="8089452" y="2454417"/>
            <a:ext cx="649722" cy="649722"/>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4313"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rPr>
              <a:t></a:t>
            </a:r>
            <a:endParaRPr lang="en-US" sz="431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8911175" y="1890196"/>
            <a:ext cx="1387941" cy="1538804"/>
          </a:xfrm>
          <a:prstGeom prst="rect">
            <a:avLst/>
          </a:prstGeom>
        </p:spPr>
        <p:txBody>
          <a:bodyPr wrap="none">
            <a:spAutoFit/>
          </a:bodyPr>
          <a:lstStyle/>
          <a:p>
            <a:r>
              <a:rPr lang="en-US" sz="9411" dirty="0">
                <a:latin typeface="Segoe MDL2 Assets" panose="050A0102010101010101" pitchFamily="18" charset="0"/>
              </a:rPr>
              <a:t></a:t>
            </a:r>
          </a:p>
        </p:txBody>
      </p:sp>
    </p:spTree>
    <p:extLst>
      <p:ext uri="{BB962C8B-B14F-4D97-AF65-F5344CB8AC3E}">
        <p14:creationId xmlns:p14="http://schemas.microsoft.com/office/powerpoint/2010/main" val="290114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Cortana Concepts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439907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Cortana is much more than a simple reminder service or interactive search interface. Cortana offers a robust and comprehensive extensibility framework that enables you to seamlessly incorporate functionality from your app or service into the Cortana experience via simple mechanisms that can be leveraged to handled even the most complex logic flows.</a:t>
            </a:r>
          </a:p>
        </p:txBody>
      </p:sp>
      <p:sp>
        <p:nvSpPr>
          <p:cNvPr id="39" name="Rectangle 38"/>
          <p:cNvSpPr/>
          <p:nvPr/>
        </p:nvSpPr>
        <p:spPr>
          <a:xfrm>
            <a:off x="8914486" y="2924586"/>
            <a:ext cx="1086215" cy="1176733"/>
          </a:xfrm>
          <a:prstGeom prst="rect">
            <a:avLst/>
          </a:prstGeom>
        </p:spPr>
        <p:txBody>
          <a:bodyPr wrap="none">
            <a:spAutoFit/>
          </a:bodyPr>
          <a:lstStyle/>
          <a:p>
            <a:r>
              <a:rPr lang="en-US" sz="7058" dirty="0">
                <a:solidFill>
                  <a:schemeClr val="bg1"/>
                </a:solidFill>
                <a:latin typeface="Segoe MDL2 Assets" panose="050A0102010101010101" pitchFamily="18" charset="0"/>
              </a:rPr>
              <a:t></a:t>
            </a:r>
          </a:p>
        </p:txBody>
      </p:sp>
      <p:sp>
        <p:nvSpPr>
          <p:cNvPr id="44" name="Rectangle 43"/>
          <p:cNvSpPr/>
          <p:nvPr/>
        </p:nvSpPr>
        <p:spPr>
          <a:xfrm>
            <a:off x="6618280" y="3600231"/>
            <a:ext cx="784488" cy="814661"/>
          </a:xfrm>
          <a:prstGeom prst="rect">
            <a:avLst/>
          </a:prstGeom>
        </p:spPr>
        <p:txBody>
          <a:bodyPr wrap="none">
            <a:spAutoFit/>
          </a:bodyPr>
          <a:lstStyle/>
          <a:p>
            <a:r>
              <a:rPr lang="en-US" sz="4705" dirty="0">
                <a:solidFill>
                  <a:schemeClr val="bg1"/>
                </a:solidFill>
                <a:latin typeface="Segoe MDL2 Assets" panose="050A0102010101010101" pitchFamily="18" charset="0"/>
              </a:rPr>
              <a:t></a:t>
            </a:r>
          </a:p>
        </p:txBody>
      </p:sp>
      <p:pic>
        <p:nvPicPr>
          <p:cNvPr id="15" name="Picture 14"/>
          <p:cNvPicPr>
            <a:picLocks noChangeAspect="1"/>
          </p:cNvPicPr>
          <p:nvPr/>
        </p:nvPicPr>
        <p:blipFill>
          <a:blip r:embed="rId2"/>
          <a:stretch>
            <a:fillRect/>
          </a:stretch>
        </p:blipFill>
        <p:spPr>
          <a:xfrm>
            <a:off x="5628604" y="2251796"/>
            <a:ext cx="4824881" cy="2239037"/>
          </a:xfrm>
          <a:prstGeom prst="rect">
            <a:avLst/>
          </a:prstGeom>
        </p:spPr>
      </p:pic>
      <p:sp>
        <p:nvSpPr>
          <p:cNvPr id="16" name="Rectangle 15"/>
          <p:cNvSpPr/>
          <p:nvPr/>
        </p:nvSpPr>
        <p:spPr bwMode="auto">
          <a:xfrm>
            <a:off x="5628604" y="5163622"/>
            <a:ext cx="4824881" cy="787259"/>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a:t>
            </a:r>
          </a:p>
        </p:txBody>
      </p:sp>
      <p:sp>
        <p:nvSpPr>
          <p:cNvPr id="18" name="Rectangle 17"/>
          <p:cNvSpPr/>
          <p:nvPr/>
        </p:nvSpPr>
        <p:spPr bwMode="auto">
          <a:xfrm>
            <a:off x="5628604" y="4624234"/>
            <a:ext cx="4824881" cy="474810"/>
          </a:xfrm>
          <a:prstGeom prst="rect">
            <a:avLst/>
          </a:prstGeom>
          <a:solidFill>
            <a:schemeClr val="bg1">
              <a:lumMod val="9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solidFill>
                <a:ea typeface="Segoe UI" pitchFamily="34" charset="0"/>
                <a:cs typeface="Segoe UI" pitchFamily="34" charset="0"/>
              </a:rPr>
              <a:t>Command Sets</a:t>
            </a:r>
          </a:p>
        </p:txBody>
      </p:sp>
    </p:spTree>
    <p:extLst>
      <p:ext uri="{BB962C8B-B14F-4D97-AF65-F5344CB8AC3E}">
        <p14:creationId xmlns:p14="http://schemas.microsoft.com/office/powerpoint/2010/main" val="1345083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4340" y="2068091"/>
            <a:ext cx="2083517"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Checks to see if App exists by App Name</a:t>
            </a:r>
          </a:p>
        </p:txBody>
      </p:sp>
      <p:pic>
        <p:nvPicPr>
          <p:cNvPr id="5" name="Picture 4"/>
          <p:cNvPicPr>
            <a:picLocks noChangeAspect="1"/>
          </p:cNvPicPr>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177000"/>
                    </a14:imgEffect>
                  </a14:imgLayer>
                </a14:imgProps>
              </a:ext>
              <a:ext uri="{28A0092B-C50C-407E-A947-70E740481C1C}">
                <a14:useLocalDpi xmlns:a14="http://schemas.microsoft.com/office/drawing/2010/main" val="0"/>
              </a:ext>
            </a:extLst>
          </a:blip>
          <a:stretch>
            <a:fillRect/>
          </a:stretch>
        </p:blipFill>
        <p:spPr>
          <a:xfrm>
            <a:off x="610096" y="2068091"/>
            <a:ext cx="763292" cy="763292"/>
          </a:xfrm>
          <a:prstGeom prst="rect">
            <a:avLst/>
          </a:prstGeom>
          <a:noFill/>
        </p:spPr>
      </p:pic>
      <p:sp>
        <p:nvSpPr>
          <p:cNvPr id="6" name="Rectangle 5"/>
          <p:cNvSpPr/>
          <p:nvPr/>
        </p:nvSpPr>
        <p:spPr>
          <a:xfrm>
            <a:off x="1604341" y="3481292"/>
            <a:ext cx="2083517"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Checks to see if App exists by Command Prefix</a:t>
            </a:r>
          </a:p>
        </p:txBody>
      </p:sp>
      <p:sp>
        <p:nvSpPr>
          <p:cNvPr id="7" name="Rectangle 6"/>
          <p:cNvSpPr/>
          <p:nvPr/>
        </p:nvSpPr>
        <p:spPr>
          <a:xfrm>
            <a:off x="6717619" y="2068091"/>
            <a:ext cx="2294923"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Checks to see if App Command Set contains verbiage</a:t>
            </a:r>
          </a:p>
        </p:txBody>
      </p:sp>
      <p:sp>
        <p:nvSpPr>
          <p:cNvPr id="8" name="Rectangle 7"/>
          <p:cNvSpPr/>
          <p:nvPr/>
        </p:nvSpPr>
        <p:spPr>
          <a:xfrm>
            <a:off x="6712129" y="3463905"/>
            <a:ext cx="2300413"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Instantiates App</a:t>
            </a:r>
          </a:p>
        </p:txBody>
      </p:sp>
      <p:sp>
        <p:nvSpPr>
          <p:cNvPr id="9" name="Rectangle 8"/>
          <p:cNvSpPr/>
          <p:nvPr/>
        </p:nvSpPr>
        <p:spPr>
          <a:xfrm>
            <a:off x="9201658" y="2068091"/>
            <a:ext cx="2294923"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Instantiates App Voice Command Service</a:t>
            </a:r>
          </a:p>
        </p:txBody>
      </p:sp>
      <p:sp>
        <p:nvSpPr>
          <p:cNvPr id="10" name="Rectangle 9"/>
          <p:cNvSpPr/>
          <p:nvPr/>
        </p:nvSpPr>
        <p:spPr>
          <a:xfrm>
            <a:off x="9201658" y="3481292"/>
            <a:ext cx="2294923" cy="938709"/>
          </a:xfrm>
          <a:prstGeom prst="rect">
            <a:avLst/>
          </a:prstGeom>
          <a:solidFill>
            <a:schemeClr val="accent5">
              <a:lumMod val="75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Processes App Service logic</a:t>
            </a:r>
          </a:p>
        </p:txBody>
      </p:sp>
      <p:sp>
        <p:nvSpPr>
          <p:cNvPr id="11" name="Rectangle 10"/>
          <p:cNvSpPr/>
          <p:nvPr/>
        </p:nvSpPr>
        <p:spPr>
          <a:xfrm>
            <a:off x="1604340" y="4894494"/>
            <a:ext cx="2083517"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Processes OOTB Commands</a:t>
            </a:r>
          </a:p>
        </p:txBody>
      </p:sp>
      <p:sp>
        <p:nvSpPr>
          <p:cNvPr id="12" name="Rectangle 11"/>
          <p:cNvSpPr/>
          <p:nvPr/>
        </p:nvSpPr>
        <p:spPr>
          <a:xfrm>
            <a:off x="3918809" y="2068091"/>
            <a:ext cx="2606949" cy="938709"/>
          </a:xfrm>
          <a:prstGeom prst="rect">
            <a:avLst/>
          </a:prstGeom>
          <a:solidFill>
            <a:srgbClr val="5095D1"/>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68" dirty="0"/>
              <a:t>Instantiates App</a:t>
            </a:r>
          </a:p>
        </p:txBody>
      </p:sp>
      <p:cxnSp>
        <p:nvCxnSpPr>
          <p:cNvPr id="13" name="Straight Arrow Connector 12"/>
          <p:cNvCxnSpPr>
            <a:stCxn id="7" idx="2"/>
            <a:endCxn id="8" idx="0"/>
          </p:cNvCxnSpPr>
          <p:nvPr/>
        </p:nvCxnSpPr>
        <p:spPr>
          <a:xfrm flipH="1">
            <a:off x="7862335" y="3006801"/>
            <a:ext cx="2745" cy="457105"/>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7" idx="3"/>
            <a:endCxn id="9" idx="1"/>
          </p:cNvCxnSpPr>
          <p:nvPr/>
        </p:nvCxnSpPr>
        <p:spPr>
          <a:xfrm>
            <a:off x="9012541" y="2537446"/>
            <a:ext cx="189116" cy="0"/>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9" idx="2"/>
            <a:endCxn id="10" idx="0"/>
          </p:cNvCxnSpPr>
          <p:nvPr/>
        </p:nvCxnSpPr>
        <p:spPr>
          <a:xfrm>
            <a:off x="10349119" y="3006801"/>
            <a:ext cx="0" cy="474492"/>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4" idx="2"/>
            <a:endCxn id="6" idx="0"/>
          </p:cNvCxnSpPr>
          <p:nvPr/>
        </p:nvCxnSpPr>
        <p:spPr>
          <a:xfrm>
            <a:off x="2646099" y="3006801"/>
            <a:ext cx="1" cy="474492"/>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6" idx="2"/>
            <a:endCxn id="11" idx="0"/>
          </p:cNvCxnSpPr>
          <p:nvPr/>
        </p:nvCxnSpPr>
        <p:spPr>
          <a:xfrm flipH="1">
            <a:off x="2646099" y="4420002"/>
            <a:ext cx="1" cy="474492"/>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4" idx="3"/>
            <a:endCxn id="12" idx="1"/>
          </p:cNvCxnSpPr>
          <p:nvPr/>
        </p:nvCxnSpPr>
        <p:spPr>
          <a:xfrm>
            <a:off x="3687858" y="2537446"/>
            <a:ext cx="230952" cy="0"/>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6" idx="3"/>
          </p:cNvCxnSpPr>
          <p:nvPr/>
        </p:nvCxnSpPr>
        <p:spPr>
          <a:xfrm flipV="1">
            <a:off x="3687858" y="3006800"/>
            <a:ext cx="1687692" cy="943847"/>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2" idx="3"/>
            <a:endCxn id="7" idx="1"/>
          </p:cNvCxnSpPr>
          <p:nvPr/>
        </p:nvCxnSpPr>
        <p:spPr>
          <a:xfrm>
            <a:off x="6525759" y="2537446"/>
            <a:ext cx="191860" cy="0"/>
          </a:xfrm>
          <a:prstGeom prst="straightConnector1">
            <a:avLst/>
          </a:prstGeom>
          <a:ln w="6350">
            <a:solidFill>
              <a:srgbClr val="595959"/>
            </a:solidFill>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Cortana Logic Flow</a:t>
            </a:r>
          </a:p>
        </p:txBody>
      </p:sp>
    </p:spTree>
    <p:extLst>
      <p:ext uri="{BB962C8B-B14F-4D97-AF65-F5344CB8AC3E}">
        <p14:creationId xmlns:p14="http://schemas.microsoft.com/office/powerpoint/2010/main" val="135154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Cortana Integration</a:t>
            </a:r>
            <a:endParaRPr lang="en-US" sz="3921" dirty="0">
              <a:gradFill>
                <a:gsLst>
                  <a:gs pos="0">
                    <a:schemeClr val="tx2"/>
                  </a:gs>
                  <a:gs pos="100000">
                    <a:schemeClr val="tx2"/>
                  </a:gs>
                </a:gsLst>
                <a:lin ang="5400000" scaled="0"/>
              </a:gradFill>
            </a:endParaRPr>
          </a:p>
        </p:txBody>
      </p:sp>
      <p:sp>
        <p:nvSpPr>
          <p:cNvPr id="11" name="Text Placeholder 2"/>
          <p:cNvSpPr txBox="1">
            <a:spLocks/>
          </p:cNvSpPr>
          <p:nvPr/>
        </p:nvSpPr>
        <p:spPr>
          <a:xfrm>
            <a:off x="841248" y="1828800"/>
            <a:ext cx="10308884" cy="4213180"/>
          </a:xfrm>
          <a:prstGeom prst="rect">
            <a:avLst/>
          </a:prstGeom>
        </p:spPr>
        <p:txBody>
          <a:bodyPr vert="horz" wrap="square" lIns="143428" tIns="89642" rIns="143428" bIns="89642" rtlCol="0">
            <a:normAutofit fontScale="92500"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t>Update the app package manifest</a:t>
            </a:r>
          </a:p>
          <a:p>
            <a:r>
              <a:rPr lang="en-US" sz="3921" dirty="0"/>
              <a:t>Add a background task project</a:t>
            </a:r>
          </a:p>
          <a:p>
            <a:r>
              <a:rPr lang="en-US" sz="3921" dirty="0"/>
              <a:t>Create a command definition file</a:t>
            </a:r>
          </a:p>
          <a:p>
            <a:r>
              <a:rPr lang="en-US" sz="3921" dirty="0"/>
              <a:t>Install a command set</a:t>
            </a:r>
          </a:p>
          <a:p>
            <a:r>
              <a:rPr lang="en-US" sz="3921" dirty="0"/>
              <a:t>Handle voice activation</a:t>
            </a:r>
          </a:p>
          <a:p>
            <a:r>
              <a:rPr lang="en-US" sz="3921" dirty="0"/>
              <a:t>Process interpretations</a:t>
            </a:r>
          </a:p>
          <a:p>
            <a:r>
              <a:rPr lang="en-US" sz="3921" dirty="0"/>
              <a:t>Optionally, activate app for additional tasks</a:t>
            </a:r>
          </a:p>
          <a:p>
            <a:endParaRPr lang="en-US" sz="3921" dirty="0"/>
          </a:p>
        </p:txBody>
      </p:sp>
    </p:spTree>
    <p:extLst>
      <p:ext uri="{BB962C8B-B14F-4D97-AF65-F5344CB8AC3E}">
        <p14:creationId xmlns:p14="http://schemas.microsoft.com/office/powerpoint/2010/main" val="322930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UI Concepts</a:t>
            </a:r>
            <a:endParaRPr lang="en-US" sz="3921" dirty="0">
              <a:gradFill>
                <a:gsLst>
                  <a:gs pos="0">
                    <a:schemeClr val="tx2"/>
                  </a:gs>
                  <a:gs pos="100000">
                    <a:schemeClr val="tx2"/>
                  </a:gs>
                </a:gsLst>
                <a:lin ang="5400000" scaled="0"/>
              </a:gradFill>
            </a:endParaRPr>
          </a:p>
        </p:txBody>
      </p:sp>
      <p:sp>
        <p:nvSpPr>
          <p:cNvPr id="15" name="Cross 14"/>
          <p:cNvSpPr/>
          <p:nvPr/>
        </p:nvSpPr>
        <p:spPr bwMode="auto">
          <a:xfrm>
            <a:off x="1389770" y="4325425"/>
            <a:ext cx="971127" cy="971127"/>
          </a:xfrm>
          <a:prstGeom prst="plus">
            <a:avLst>
              <a:gd name="adj" fmla="val 37766"/>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2538197" y="3777713"/>
            <a:ext cx="6924781" cy="2086517"/>
            <a:chOff x="5530850" y="2538571"/>
            <a:chExt cx="5528864" cy="1665911"/>
          </a:xfrm>
        </p:grpSpPr>
        <p:grpSp>
          <p:nvGrpSpPr>
            <p:cNvPr id="10" name="Group 9"/>
            <p:cNvGrpSpPr/>
            <p:nvPr/>
          </p:nvGrpSpPr>
          <p:grpSpPr>
            <a:xfrm>
              <a:off x="5876020" y="2538571"/>
              <a:ext cx="4919443" cy="1665911"/>
              <a:chOff x="5184994" y="3726965"/>
              <a:chExt cx="5910043" cy="2001366"/>
            </a:xfrm>
          </p:grpSpPr>
          <p:sp>
            <p:nvSpPr>
              <p:cNvPr id="16" name="Flowchart: Manual Operation 15"/>
              <p:cNvSpPr/>
              <p:nvPr/>
            </p:nvSpPr>
            <p:spPr bwMode="auto">
              <a:xfrm rot="5400000">
                <a:off x="4977716" y="4553927"/>
                <a:ext cx="762000" cy="347443"/>
              </a:xfrm>
              <a:prstGeom prst="flowChartManualOperation">
                <a:avLst/>
              </a:prstGeom>
              <a:solidFill>
                <a:schemeClr val="bg1">
                  <a:lumMod val="9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Manual Operation 16"/>
              <p:cNvSpPr/>
              <p:nvPr/>
            </p:nvSpPr>
            <p:spPr bwMode="auto">
              <a:xfrm rot="5400000">
                <a:off x="5741739" y="4228129"/>
                <a:ext cx="1056407" cy="999041"/>
              </a:xfrm>
              <a:prstGeom prst="flowChartManualOperation">
                <a:avLst/>
              </a:prstGeom>
              <a:solidFill>
                <a:schemeClr val="bg1">
                  <a:lumMod val="9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Manual Operation 17"/>
              <p:cNvSpPr/>
              <p:nvPr/>
            </p:nvSpPr>
            <p:spPr bwMode="auto">
              <a:xfrm rot="5400000">
                <a:off x="6941844" y="3965648"/>
                <a:ext cx="1655207" cy="1524000"/>
              </a:xfrm>
              <a:prstGeom prst="flowChartManualOperation">
                <a:avLst/>
              </a:prstGeom>
              <a:solidFill>
                <a:schemeClr val="bg1">
                  <a:lumMod val="9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lowchart: Manual Operation 18"/>
              <p:cNvSpPr/>
              <p:nvPr/>
            </p:nvSpPr>
            <p:spPr bwMode="auto">
              <a:xfrm rot="5400000">
                <a:off x="8931552" y="3564846"/>
                <a:ext cx="2001366" cy="2325604"/>
              </a:xfrm>
              <a:prstGeom prst="flowChartManualOperation">
                <a:avLst/>
              </a:prstGeom>
              <a:solidFill>
                <a:schemeClr val="bg1">
                  <a:lumMod val="9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lumMod val="50000"/>
                    </a:schemeClr>
                  </a:solidFill>
                  <a:latin typeface="Segoe MDL2 Assets" panose="050A0102010101010101" pitchFamily="18" charset="0"/>
                  <a:ea typeface="Segoe UI" pitchFamily="34" charset="0"/>
                  <a:cs typeface="Segoe UI" pitchFamily="34" charset="0"/>
                </a:endParaRPr>
              </a:p>
            </p:txBody>
          </p:sp>
        </p:grpSp>
        <p:cxnSp>
          <p:nvCxnSpPr>
            <p:cNvPr id="13" name="Straight Connector 12"/>
            <p:cNvCxnSpPr/>
            <p:nvPr/>
          </p:nvCxnSpPr>
          <p:spPr>
            <a:xfrm flipV="1">
              <a:off x="5530850" y="2954982"/>
              <a:ext cx="5528864" cy="408574"/>
            </a:xfrm>
            <a:prstGeom prst="line">
              <a:avLst/>
            </a:prstGeom>
            <a:ln>
              <a:solidFill>
                <a:srgbClr val="5095D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30850" y="3363556"/>
              <a:ext cx="5528864" cy="325110"/>
            </a:xfrm>
            <a:prstGeom prst="line">
              <a:avLst/>
            </a:prstGeom>
            <a:ln>
              <a:solidFill>
                <a:srgbClr val="5095D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ext Placeholder 2"/>
          <p:cNvSpPr txBox="1">
            <a:spLocks/>
          </p:cNvSpPr>
          <p:nvPr/>
        </p:nvSpPr>
        <p:spPr>
          <a:xfrm>
            <a:off x="841248" y="1828800"/>
            <a:ext cx="1015113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An app should have a highly adaptive UI and comprehensive input capabilities to enable it to function properly on wide variety of devices with an almost infinite number of form factors and orientations.</a:t>
            </a:r>
          </a:p>
        </p:txBody>
      </p:sp>
    </p:spTree>
    <p:extLst>
      <p:ext uri="{BB962C8B-B14F-4D97-AF65-F5344CB8AC3E}">
        <p14:creationId xmlns:p14="http://schemas.microsoft.com/office/powerpoint/2010/main" val="49762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42885" y="1951367"/>
            <a:ext cx="2166037" cy="3972911"/>
          </a:xfrm>
          <a:prstGeom prst="rect">
            <a:avLst/>
          </a:prstGeom>
        </p:spPr>
      </p:pic>
      <p:sp>
        <p:nvSpPr>
          <p:cNvPr id="2" name="Title 1"/>
          <p:cNvSpPr>
            <a:spLocks noGrp="1"/>
          </p:cNvSpPr>
          <p:nvPr>
            <p:ph type="title"/>
          </p:nvPr>
        </p:nvSpPr>
        <p:spPr/>
        <p:txBody>
          <a:bodyPr/>
          <a:lstStyle/>
          <a:p>
            <a:r>
              <a:rPr lang="en-US" dirty="0"/>
              <a:t>Personal Assistant Actions</a:t>
            </a:r>
            <a:endParaRPr lang="en-US" sz="3921" dirty="0"/>
          </a:p>
        </p:txBody>
      </p:sp>
      <p:sp>
        <p:nvSpPr>
          <p:cNvPr id="40" name="Content Placeholder 2"/>
          <p:cNvSpPr>
            <a:spLocks noGrp="1"/>
          </p:cNvSpPr>
          <p:nvPr>
            <p:ph idx="1"/>
          </p:nvPr>
        </p:nvSpPr>
        <p:spPr>
          <a:xfrm>
            <a:off x="263576" y="1934959"/>
            <a:ext cx="3217852" cy="4183316"/>
          </a:xfrm>
        </p:spPr>
        <p:txBody>
          <a:bodyPr>
            <a:noAutofit/>
          </a:bodyPr>
          <a:lstStyle/>
          <a:p>
            <a:pPr marL="0" indent="0">
              <a:buNone/>
            </a:pPr>
            <a:r>
              <a:rPr lang="en-US" sz="2353" dirty="0"/>
              <a:t>Cortana interaction can trigger user actions, which can the trigger background tasks via to send information from Cortana to your app in the foreground, creating a “full circle” and loosely connected personal assistant experience.</a:t>
            </a:r>
          </a:p>
        </p:txBody>
      </p:sp>
      <p:sp>
        <p:nvSpPr>
          <p:cNvPr id="13" name="Rectangle 12"/>
          <p:cNvSpPr/>
          <p:nvPr/>
        </p:nvSpPr>
        <p:spPr bwMode="auto">
          <a:xfrm>
            <a:off x="6495648" y="1962260"/>
            <a:ext cx="4824881" cy="3962017"/>
          </a:xfrm>
          <a:prstGeom prst="rect">
            <a:avLst/>
          </a:prstGeom>
          <a:solidFill>
            <a:schemeClr val="bg1">
              <a:lumMod val="8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solidFill>
                <a:ea typeface="Segoe UI" pitchFamily="34" charset="0"/>
                <a:cs typeface="Segoe UI" pitchFamily="34" charset="0"/>
              </a:rPr>
              <a:t>App</a:t>
            </a:r>
          </a:p>
        </p:txBody>
      </p:sp>
      <p:grpSp>
        <p:nvGrpSpPr>
          <p:cNvPr id="10" name="Group 9"/>
          <p:cNvGrpSpPr/>
          <p:nvPr/>
        </p:nvGrpSpPr>
        <p:grpSpPr>
          <a:xfrm>
            <a:off x="5871894" y="3354298"/>
            <a:ext cx="846759" cy="846759"/>
            <a:chOff x="5871397" y="3035339"/>
            <a:chExt cx="1219200" cy="1219200"/>
          </a:xfrm>
        </p:grpSpPr>
        <p:sp>
          <p:nvSpPr>
            <p:cNvPr id="11" name="Oval 10"/>
            <p:cNvSpPr/>
            <p:nvPr/>
          </p:nvSpPr>
          <p:spPr bwMode="auto">
            <a:xfrm>
              <a:off x="5871397" y="3035339"/>
              <a:ext cx="1219200" cy="1219200"/>
            </a:xfrm>
            <a:prstGeom prst="ellipse">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9411"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2" name="Picture 11"/>
            <p:cNvPicPr>
              <a:picLocks noChangeAspect="1"/>
            </p:cNvPicPr>
            <p:nvPr/>
          </p:nvPicPr>
          <p:blipFill>
            <a:blip r:embed="rId4"/>
            <a:stretch>
              <a:fillRect/>
            </a:stretch>
          </p:blipFill>
          <p:spPr>
            <a:xfrm>
              <a:off x="6284239" y="3206553"/>
              <a:ext cx="543598" cy="876771"/>
            </a:xfrm>
            <a:prstGeom prst="rect">
              <a:avLst/>
            </a:prstGeom>
          </p:spPr>
        </p:pic>
      </p:grpSp>
      <p:sp>
        <p:nvSpPr>
          <p:cNvPr id="5" name="Rectangle 4"/>
          <p:cNvSpPr/>
          <p:nvPr/>
        </p:nvSpPr>
        <p:spPr>
          <a:xfrm>
            <a:off x="8325620" y="3354298"/>
            <a:ext cx="1387941" cy="1538804"/>
          </a:xfrm>
          <a:prstGeom prst="rect">
            <a:avLst/>
          </a:prstGeom>
        </p:spPr>
        <p:txBody>
          <a:bodyPr wrap="none">
            <a:spAutoFit/>
          </a:bodyPr>
          <a:lstStyle/>
          <a:p>
            <a:r>
              <a:rPr lang="en-US" sz="9411" dirty="0">
                <a:latin typeface="Segoe MDL2 Assets" panose="050A0102010101010101" pitchFamily="18" charset="0"/>
              </a:rPr>
              <a:t></a:t>
            </a:r>
          </a:p>
        </p:txBody>
      </p:sp>
    </p:spTree>
    <p:extLst>
      <p:ext uri="{BB962C8B-B14F-4D97-AF65-F5344CB8AC3E}">
        <p14:creationId xmlns:p14="http://schemas.microsoft.com/office/powerpoint/2010/main" val="119063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Layout Controls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3876164"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The key to a responsive or “fluid”  layout is the appropriate use of layout properties and panels to automatically and intelligently reposition, resize, and “reflow” content. With UWP you can set a fixed size on an element, or use automatic sizing to allow a parent layout panel handle sizing and flow.</a:t>
            </a:r>
          </a:p>
        </p:txBody>
      </p:sp>
      <p:grpSp>
        <p:nvGrpSpPr>
          <p:cNvPr id="7" name="Group 6"/>
          <p:cNvGrpSpPr/>
          <p:nvPr/>
        </p:nvGrpSpPr>
        <p:grpSpPr>
          <a:xfrm>
            <a:off x="4975469" y="1860256"/>
            <a:ext cx="5199589" cy="3683042"/>
            <a:chOff x="7742237" y="1439862"/>
            <a:chExt cx="3657600" cy="2590800"/>
          </a:xfrm>
        </p:grpSpPr>
        <p:sp>
          <p:nvSpPr>
            <p:cNvPr id="4" name="Rectangle 3"/>
            <p:cNvSpPr/>
            <p:nvPr/>
          </p:nvSpPr>
          <p:spPr bwMode="auto">
            <a:xfrm>
              <a:off x="8732837" y="2278062"/>
              <a:ext cx="1676400" cy="914400"/>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Content</a:t>
              </a:r>
            </a:p>
          </p:txBody>
        </p:sp>
        <p:sp>
          <p:nvSpPr>
            <p:cNvPr id="5" name="Frame 4"/>
            <p:cNvSpPr/>
            <p:nvPr/>
          </p:nvSpPr>
          <p:spPr bwMode="auto">
            <a:xfrm>
              <a:off x="8085137" y="1782762"/>
              <a:ext cx="2971800" cy="1905000"/>
            </a:xfrm>
            <a:prstGeom prst="frame">
              <a:avLst>
                <a:gd name="adj1" fmla="val 7804"/>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lumMod val="50000"/>
                    </a:schemeClr>
                  </a:solidFill>
                  <a:ea typeface="Segoe UI" pitchFamily="34" charset="0"/>
                  <a:cs typeface="Segoe UI" pitchFamily="34" charset="0"/>
                </a:rPr>
                <a:t>Padding</a:t>
              </a:r>
            </a:p>
          </p:txBody>
        </p:sp>
        <p:sp>
          <p:nvSpPr>
            <p:cNvPr id="6" name="Rectangle 5"/>
            <p:cNvSpPr/>
            <p:nvPr/>
          </p:nvSpPr>
          <p:spPr bwMode="auto">
            <a:xfrm>
              <a:off x="7742237" y="1439862"/>
              <a:ext cx="3657600" cy="2590800"/>
            </a:xfrm>
            <a:prstGeom prst="rect">
              <a:avLst/>
            </a:prstGeom>
            <a:noFill/>
            <a:ln w="190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1">
                      <a:lumMod val="50000"/>
                    </a:schemeClr>
                  </a:solidFill>
                  <a:ea typeface="Segoe UI" pitchFamily="34" charset="0"/>
                  <a:cs typeface="Segoe UI" pitchFamily="34" charset="0"/>
                </a:rPr>
                <a:t>Margin</a:t>
              </a:r>
            </a:p>
          </p:txBody>
        </p:sp>
      </p:grpSp>
      <p:cxnSp>
        <p:nvCxnSpPr>
          <p:cNvPr id="11" name="Straight Connector 10"/>
          <p:cNvCxnSpPr/>
          <p:nvPr/>
        </p:nvCxnSpPr>
        <p:spPr>
          <a:xfrm>
            <a:off x="6618914" y="2607278"/>
            <a:ext cx="0" cy="444551"/>
          </a:xfrm>
          <a:prstGeom prst="line">
            <a:avLst/>
          </a:prstGeom>
          <a:ln w="12700">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618914" y="4351725"/>
            <a:ext cx="0" cy="496614"/>
          </a:xfrm>
          <a:prstGeom prst="line">
            <a:avLst/>
          </a:prstGeom>
          <a:ln w="12700">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49115" y="1860256"/>
            <a:ext cx="0" cy="519253"/>
          </a:xfrm>
          <a:prstGeom prst="line">
            <a:avLst/>
          </a:prstGeom>
          <a:ln w="15875">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449115" y="5055837"/>
            <a:ext cx="0" cy="519253"/>
          </a:xfrm>
          <a:prstGeom prst="line">
            <a:avLst/>
          </a:prstGeom>
          <a:ln w="15875">
            <a:solidFill>
              <a:schemeClr val="tx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359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Layouts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5913513"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When an app window grows or shrinks beyond a certain amount, you might want to change layout properties to reposition, resize, reflow, reveal, or even totally replace sections of your UI. You can define different visual states for your UI, and then apply them when the window width or height crosses a specified threshold. An </a:t>
            </a:r>
            <a:r>
              <a:rPr lang="en-US" sz="2353" dirty="0" err="1">
                <a:latin typeface="+mn-lt"/>
              </a:rPr>
              <a:t>AdaptiveTrigger</a:t>
            </a:r>
            <a:r>
              <a:rPr lang="en-US" sz="2353" dirty="0">
                <a:latin typeface="+mn-lt"/>
              </a:rPr>
              <a:t> provides an easy way to set the threshold (or 'breakpoint') where a change in state is applied or becomes active.</a:t>
            </a:r>
          </a:p>
        </p:txBody>
      </p:sp>
      <p:pic>
        <p:nvPicPr>
          <p:cNvPr id="9" name="Picture 8"/>
          <p:cNvPicPr>
            <a:picLocks noChangeAspect="1"/>
          </p:cNvPicPr>
          <p:nvPr/>
        </p:nvPicPr>
        <p:blipFill>
          <a:blip r:embed="rId2"/>
          <a:stretch>
            <a:fillRect/>
          </a:stretch>
        </p:blipFill>
        <p:spPr>
          <a:xfrm>
            <a:off x="7434992" y="2552355"/>
            <a:ext cx="3341162" cy="2004697"/>
          </a:xfrm>
          <a:prstGeom prst="rect">
            <a:avLst/>
          </a:prstGeom>
          <a:ln>
            <a:solidFill>
              <a:schemeClr val="tx1">
                <a:lumMod val="50000"/>
              </a:schemeClr>
            </a:solidFill>
          </a:ln>
        </p:spPr>
      </p:pic>
      <p:pic>
        <p:nvPicPr>
          <p:cNvPr id="2" name="Picture 1"/>
          <p:cNvPicPr>
            <a:picLocks noChangeAspect="1"/>
          </p:cNvPicPr>
          <p:nvPr/>
        </p:nvPicPr>
        <p:blipFill rotWithShape="1">
          <a:blip r:embed="rId3"/>
          <a:srcRect b="42796"/>
          <a:stretch/>
        </p:blipFill>
        <p:spPr>
          <a:xfrm>
            <a:off x="7146016" y="3562696"/>
            <a:ext cx="1851430" cy="1765142"/>
          </a:xfrm>
          <a:prstGeom prst="rect">
            <a:avLst/>
          </a:prstGeom>
          <a:ln>
            <a:solidFill>
              <a:schemeClr val="tx1">
                <a:lumMod val="50000"/>
              </a:schemeClr>
            </a:solidFill>
          </a:ln>
        </p:spPr>
      </p:pic>
    </p:spTree>
    <p:extLst>
      <p:ext uri="{BB962C8B-B14F-4D97-AF65-F5344CB8AC3E}">
        <p14:creationId xmlns:p14="http://schemas.microsoft.com/office/powerpoint/2010/main" val="1256270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States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4025569"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Visual States represent the visual appearance of a UI element when it is in a specific state. Visual States use the concept of Setters or a Storyboard to set UI properties within user interface elements, and are nested in a Visual State Group for ease of manipulation and coordination.</a:t>
            </a:r>
          </a:p>
        </p:txBody>
      </p:sp>
      <p:pic>
        <p:nvPicPr>
          <p:cNvPr id="5" name="Picture 4"/>
          <p:cNvPicPr>
            <a:picLocks noChangeAspect="1"/>
          </p:cNvPicPr>
          <p:nvPr/>
        </p:nvPicPr>
        <p:blipFill rotWithShape="1">
          <a:blip r:embed="rId2"/>
          <a:srcRect r="16104"/>
          <a:stretch/>
        </p:blipFill>
        <p:spPr>
          <a:xfrm>
            <a:off x="5223254" y="2143472"/>
            <a:ext cx="5826761" cy="1490959"/>
          </a:xfrm>
          <a:prstGeom prst="rect">
            <a:avLst/>
          </a:prstGeom>
          <a:ln>
            <a:solidFill>
              <a:schemeClr val="tx1">
                <a:lumMod val="50000"/>
              </a:schemeClr>
            </a:solidFill>
          </a:ln>
        </p:spPr>
      </p:pic>
      <p:pic>
        <p:nvPicPr>
          <p:cNvPr id="6" name="Picture 5"/>
          <p:cNvPicPr>
            <a:picLocks noChangeAspect="1"/>
          </p:cNvPicPr>
          <p:nvPr/>
        </p:nvPicPr>
        <p:blipFill>
          <a:blip r:embed="rId3"/>
          <a:stretch>
            <a:fillRect/>
          </a:stretch>
        </p:blipFill>
        <p:spPr>
          <a:xfrm>
            <a:off x="6082328" y="3802510"/>
            <a:ext cx="4108614" cy="2465168"/>
          </a:xfrm>
          <a:prstGeom prst="rect">
            <a:avLst/>
          </a:prstGeom>
        </p:spPr>
      </p:pic>
      <p:sp>
        <p:nvSpPr>
          <p:cNvPr id="7" name="Arrow: Down 6"/>
          <p:cNvSpPr/>
          <p:nvPr/>
        </p:nvSpPr>
        <p:spPr bwMode="auto">
          <a:xfrm>
            <a:off x="7800475" y="3354298"/>
            <a:ext cx="672319" cy="672319"/>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4202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Triggers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4174973"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An Adaptive Trigger creates a rule that automatically triggers a Visual State change when the window is a specified height or width. When you use Adaptive Triggers in your XAML markup, you no longer need to handle these changes programmatically.</a:t>
            </a:r>
          </a:p>
        </p:txBody>
      </p:sp>
      <p:pic>
        <p:nvPicPr>
          <p:cNvPr id="5" name="Picture 4"/>
          <p:cNvPicPr>
            <a:picLocks noChangeAspect="1"/>
          </p:cNvPicPr>
          <p:nvPr/>
        </p:nvPicPr>
        <p:blipFill>
          <a:blip r:embed="rId2"/>
          <a:stretch>
            <a:fillRect/>
          </a:stretch>
        </p:blipFill>
        <p:spPr>
          <a:xfrm>
            <a:off x="5197655" y="2253432"/>
            <a:ext cx="5742003" cy="2860712"/>
          </a:xfrm>
          <a:prstGeom prst="rect">
            <a:avLst/>
          </a:prstGeom>
          <a:ln>
            <a:solidFill>
              <a:schemeClr val="tx1">
                <a:lumMod val="50000"/>
              </a:schemeClr>
            </a:solidFill>
          </a:ln>
        </p:spPr>
      </p:pic>
    </p:spTree>
    <p:extLst>
      <p:ext uri="{BB962C8B-B14F-4D97-AF65-F5344CB8AC3E}">
        <p14:creationId xmlns:p14="http://schemas.microsoft.com/office/powerpoint/2010/main" val="1627265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Navigation Basics</a:t>
            </a:r>
            <a:endParaRPr lang="en-US" sz="3921" dirty="0">
              <a:gradFill>
                <a:gsLst>
                  <a:gs pos="0">
                    <a:schemeClr val="tx2"/>
                  </a:gs>
                  <a:gs pos="100000">
                    <a:schemeClr val="tx2"/>
                  </a:gs>
                </a:gsLst>
                <a:lin ang="5400000" scaled="0"/>
              </a:gradFill>
            </a:endParaRPr>
          </a:p>
        </p:txBody>
      </p:sp>
      <p:sp>
        <p:nvSpPr>
          <p:cNvPr id="12" name="Text Placeholder 2"/>
          <p:cNvSpPr txBox="1">
            <a:spLocks/>
          </p:cNvSpPr>
          <p:nvPr/>
        </p:nvSpPr>
        <p:spPr>
          <a:xfrm>
            <a:off x="841248" y="1828800"/>
            <a:ext cx="4174973" cy="4706231"/>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n-lt"/>
              </a:rPr>
              <a:t>Navigation in Universal Windows Platform (UWP) apps is based on a flexible model of navigation structures, navigation elements, and system-level features. Together, they enable a variety of intuitive user experiences for moving between apps, pages, and content.</a:t>
            </a:r>
          </a:p>
        </p:txBody>
      </p:sp>
      <p:grpSp>
        <p:nvGrpSpPr>
          <p:cNvPr id="67" name="Group 66"/>
          <p:cNvGrpSpPr/>
          <p:nvPr/>
        </p:nvGrpSpPr>
        <p:grpSpPr>
          <a:xfrm>
            <a:off x="5443463" y="2322258"/>
            <a:ext cx="4907572" cy="2696513"/>
            <a:chOff x="5608636" y="2499278"/>
            <a:chExt cx="4632339" cy="2545284"/>
          </a:xfrm>
        </p:grpSpPr>
        <p:sp>
          <p:nvSpPr>
            <p:cNvPr id="4" name="Rectangle 3"/>
            <p:cNvSpPr/>
            <p:nvPr/>
          </p:nvSpPr>
          <p:spPr bwMode="auto">
            <a:xfrm>
              <a:off x="6021653" y="2659062"/>
              <a:ext cx="883309" cy="883309"/>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133657" y="2659062"/>
              <a:ext cx="883309" cy="883309"/>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245661" y="2659062"/>
              <a:ext cx="883309" cy="883309"/>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9357666" y="2659062"/>
              <a:ext cx="883309" cy="883309"/>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5608636" y="3861939"/>
              <a:ext cx="1828801" cy="514667"/>
              <a:chOff x="5486216" y="2945275"/>
              <a:chExt cx="1419880" cy="399587"/>
            </a:xfrm>
          </p:grpSpPr>
          <p:sp>
            <p:nvSpPr>
              <p:cNvPr id="10" name="Rectangle 9"/>
              <p:cNvSpPr/>
              <p:nvPr/>
            </p:nvSpPr>
            <p:spPr bwMode="auto">
              <a:xfrm>
                <a:off x="5486216"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033216"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506509"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6599237" y="4696175"/>
              <a:ext cx="761143" cy="348387"/>
              <a:chOff x="6431173" y="3607775"/>
              <a:chExt cx="590951" cy="270487"/>
            </a:xfrm>
          </p:grpSpPr>
          <p:sp>
            <p:nvSpPr>
              <p:cNvPr id="14" name="Rectangle 13"/>
              <p:cNvSpPr/>
              <p:nvPr/>
            </p:nvSpPr>
            <p:spPr bwMode="auto">
              <a:xfrm>
                <a:off x="6431173"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751637"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43" name="Connector: Elbow 42"/>
            <p:cNvCxnSpPr>
              <a:stCxn id="4" idx="2"/>
              <a:endCxn id="10" idx="0"/>
            </p:cNvCxnSpPr>
            <p:nvPr/>
          </p:nvCxnSpPr>
          <p:spPr>
            <a:xfrm rot="5400000">
              <a:off x="6004855" y="3403486"/>
              <a:ext cx="319568" cy="597338"/>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p:cNvCxnSpPr>
              <a:stCxn id="4" idx="2"/>
              <a:endCxn id="11" idx="0"/>
            </p:cNvCxnSpPr>
            <p:nvPr/>
          </p:nvCxnSpPr>
          <p:spPr>
            <a:xfrm rot="16200000" flipH="1">
              <a:off x="6357122" y="3648557"/>
              <a:ext cx="319568" cy="10719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4" idx="2"/>
              <a:endCxn id="13" idx="0"/>
            </p:cNvCxnSpPr>
            <p:nvPr/>
          </p:nvCxnSpPr>
          <p:spPr>
            <a:xfrm rot="16200000" flipH="1">
              <a:off x="6661922" y="3343757"/>
              <a:ext cx="319568" cy="71679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13" idx="2"/>
              <a:endCxn id="14" idx="0"/>
            </p:cNvCxnSpPr>
            <p:nvPr/>
          </p:nvCxnSpPr>
          <p:spPr>
            <a:xfrm rot="5400000">
              <a:off x="6816983" y="4333053"/>
              <a:ext cx="319569" cy="406674"/>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13" idx="2"/>
              <a:endCxn id="15" idx="0"/>
            </p:cNvCxnSpPr>
            <p:nvPr/>
          </p:nvCxnSpPr>
          <p:spPr>
            <a:xfrm rot="16200000" flipH="1">
              <a:off x="7023361" y="4533348"/>
              <a:ext cx="319569" cy="6083"/>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or: Elbow 55"/>
            <p:cNvCxnSpPr>
              <a:endCxn id="4" idx="0"/>
            </p:cNvCxnSpPr>
            <p:nvPr/>
          </p:nvCxnSpPr>
          <p:spPr>
            <a:xfrm rot="10800000" flipV="1">
              <a:off x="6463308" y="2499278"/>
              <a:ext cx="1385966" cy="15978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p:cNvCxnSpPr>
              <a:endCxn id="7" idx="0"/>
            </p:cNvCxnSpPr>
            <p:nvPr/>
          </p:nvCxnSpPr>
          <p:spPr>
            <a:xfrm rot="10800000" flipV="1">
              <a:off x="7575312" y="2499278"/>
              <a:ext cx="273962" cy="15978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p:cNvCxnSpPr>
              <a:endCxn id="8" idx="0"/>
            </p:cNvCxnSpPr>
            <p:nvPr/>
          </p:nvCxnSpPr>
          <p:spPr>
            <a:xfrm>
              <a:off x="7849274" y="2499278"/>
              <a:ext cx="838042" cy="15978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p:cNvCxnSpPr>
              <a:endCxn id="9" idx="0"/>
            </p:cNvCxnSpPr>
            <p:nvPr/>
          </p:nvCxnSpPr>
          <p:spPr>
            <a:xfrm>
              <a:off x="7849276" y="2499280"/>
              <a:ext cx="1950045" cy="15978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6" name="Picture 95"/>
          <p:cNvPicPr>
            <a:picLocks noChangeAspect="1"/>
          </p:cNvPicPr>
          <p:nvPr/>
        </p:nvPicPr>
        <p:blipFill>
          <a:blip r:embed="rId2"/>
          <a:stretch>
            <a:fillRect/>
          </a:stretch>
        </p:blipFill>
        <p:spPr>
          <a:xfrm>
            <a:off x="7023337" y="3120490"/>
            <a:ext cx="2016163" cy="1713738"/>
          </a:xfrm>
          <a:prstGeom prst="rect">
            <a:avLst/>
          </a:prstGeom>
          <a:ln>
            <a:solidFill>
              <a:schemeClr val="tx1"/>
            </a:solidFill>
          </a:ln>
        </p:spPr>
      </p:pic>
    </p:spTree>
    <p:extLst>
      <p:ext uri="{BB962C8B-B14F-4D97-AF65-F5344CB8AC3E}">
        <p14:creationId xmlns:p14="http://schemas.microsoft.com/office/powerpoint/2010/main" val="3959027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Navigation Paradigms</a:t>
            </a:r>
            <a:endParaRPr lang="en-US" sz="3921" dirty="0">
              <a:gradFill>
                <a:gsLst>
                  <a:gs pos="0">
                    <a:schemeClr val="tx2"/>
                  </a:gs>
                  <a:gs pos="100000">
                    <a:schemeClr val="tx2"/>
                  </a:gs>
                </a:gsLst>
                <a:lin ang="5400000" scaled="0"/>
              </a:gradFill>
            </a:endParaRPr>
          </a:p>
        </p:txBody>
      </p:sp>
      <p:grpSp>
        <p:nvGrpSpPr>
          <p:cNvPr id="16" name="Group 15"/>
          <p:cNvGrpSpPr/>
          <p:nvPr/>
        </p:nvGrpSpPr>
        <p:grpSpPr>
          <a:xfrm>
            <a:off x="1307905" y="2058402"/>
            <a:ext cx="4470015" cy="1788751"/>
            <a:chOff x="761298" y="2869398"/>
            <a:chExt cx="4559648" cy="1824619"/>
          </a:xfrm>
        </p:grpSpPr>
        <p:grpSp>
          <p:nvGrpSpPr>
            <p:cNvPr id="2" name="Group 1"/>
            <p:cNvGrpSpPr/>
            <p:nvPr/>
          </p:nvGrpSpPr>
          <p:grpSpPr>
            <a:xfrm>
              <a:off x="761298" y="3566789"/>
              <a:ext cx="4559648" cy="1127228"/>
              <a:chOff x="5597768" y="2278062"/>
              <a:chExt cx="4559648" cy="1127228"/>
            </a:xfrm>
          </p:grpSpPr>
          <p:sp>
            <p:nvSpPr>
              <p:cNvPr id="4" name="Rectangle 3"/>
              <p:cNvSpPr/>
              <p:nvPr/>
            </p:nvSpPr>
            <p:spPr bwMode="auto">
              <a:xfrm>
                <a:off x="5597768" y="2450734"/>
                <a:ext cx="954556" cy="95455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99465" y="2450734"/>
                <a:ext cx="954556" cy="95455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001162" y="2450734"/>
                <a:ext cx="954556" cy="95455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9202860" y="2450734"/>
                <a:ext cx="954556" cy="95455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Connector: Elbow 55"/>
              <p:cNvCxnSpPr>
                <a:endCxn id="4" idx="0"/>
              </p:cNvCxnSpPr>
              <p:nvPr/>
            </p:nvCxnSpPr>
            <p:spPr>
              <a:xfrm rot="10800000" flipV="1">
                <a:off x="6075046" y="2278062"/>
                <a:ext cx="1497757" cy="17267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p:cNvCxnSpPr>
                <a:endCxn id="7" idx="0"/>
              </p:cNvCxnSpPr>
              <p:nvPr/>
            </p:nvCxnSpPr>
            <p:spPr>
              <a:xfrm rot="10800000" flipV="1">
                <a:off x="7276743" y="2278062"/>
                <a:ext cx="296060" cy="17267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p:cNvCxnSpPr>
                <a:endCxn id="8" idx="0"/>
              </p:cNvCxnSpPr>
              <p:nvPr/>
            </p:nvCxnSpPr>
            <p:spPr>
              <a:xfrm>
                <a:off x="7572803" y="2278062"/>
                <a:ext cx="905638" cy="17267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p:cNvCxnSpPr>
                <a:endCxn id="9" idx="0"/>
              </p:cNvCxnSpPr>
              <p:nvPr/>
            </p:nvCxnSpPr>
            <p:spPr>
              <a:xfrm>
                <a:off x="7572805" y="2278064"/>
                <a:ext cx="2107334" cy="172670"/>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2279119" y="2869398"/>
              <a:ext cx="1524007" cy="627864"/>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As peers</a:t>
              </a:r>
            </a:p>
          </p:txBody>
        </p:sp>
      </p:grpSp>
      <p:grpSp>
        <p:nvGrpSpPr>
          <p:cNvPr id="18" name="Group 17"/>
          <p:cNvGrpSpPr/>
          <p:nvPr/>
        </p:nvGrpSpPr>
        <p:grpSpPr>
          <a:xfrm>
            <a:off x="6725148" y="1822848"/>
            <a:ext cx="2465168" cy="3870220"/>
            <a:chOff x="7651840" y="2372297"/>
            <a:chExt cx="2514600" cy="3947826"/>
          </a:xfrm>
        </p:grpSpPr>
        <p:grpSp>
          <p:nvGrpSpPr>
            <p:cNvPr id="5" name="Group 4"/>
            <p:cNvGrpSpPr/>
            <p:nvPr/>
          </p:nvGrpSpPr>
          <p:grpSpPr>
            <a:xfrm>
              <a:off x="7651840" y="3040062"/>
              <a:ext cx="2514600" cy="3280061"/>
              <a:chOff x="6523037" y="1917334"/>
              <a:chExt cx="1976310" cy="2577912"/>
            </a:xfrm>
          </p:grpSpPr>
          <p:sp>
            <p:nvSpPr>
              <p:cNvPr id="27" name="Rectangle 26"/>
              <p:cNvSpPr/>
              <p:nvPr/>
            </p:nvSpPr>
            <p:spPr bwMode="auto">
              <a:xfrm>
                <a:off x="6969368" y="1917334"/>
                <a:ext cx="954556" cy="954556"/>
              </a:xfrm>
              <a:prstGeom prst="rect">
                <a:avLst/>
              </a:prstGeom>
              <a:solidFill>
                <a:srgbClr val="2358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6523037" y="3217234"/>
                <a:ext cx="1976310" cy="556180"/>
                <a:chOff x="5486216" y="2945275"/>
                <a:chExt cx="1419880" cy="399587"/>
              </a:xfrm>
            </p:grpSpPr>
            <p:sp>
              <p:nvSpPr>
                <p:cNvPr id="46" name="Rectangle 45"/>
                <p:cNvSpPr/>
                <p:nvPr/>
              </p:nvSpPr>
              <p:spPr bwMode="auto">
                <a:xfrm>
                  <a:off x="5486216"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6004901"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6506509" y="2945275"/>
                  <a:ext cx="399587" cy="399587"/>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7593515" y="4118758"/>
                <a:ext cx="901356" cy="376488"/>
                <a:chOff x="6431173" y="3607775"/>
                <a:chExt cx="647581" cy="270487"/>
              </a:xfrm>
            </p:grpSpPr>
            <p:sp>
              <p:nvSpPr>
                <p:cNvPr id="42" name="Rectangle 41"/>
                <p:cNvSpPr/>
                <p:nvPr/>
              </p:nvSpPr>
              <p:spPr bwMode="auto">
                <a:xfrm>
                  <a:off x="6431173"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6808267" y="3607775"/>
                  <a:ext cx="270487" cy="270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3" name="Connector: Elbow 32"/>
              <p:cNvCxnSpPr>
                <a:stCxn id="27" idx="2"/>
                <a:endCxn id="46" idx="0"/>
              </p:cNvCxnSpPr>
              <p:nvPr/>
            </p:nvCxnSpPr>
            <p:spPr>
              <a:xfrm rot="5400000">
                <a:off x="6951215" y="2721802"/>
                <a:ext cx="345344" cy="645519"/>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Connector: Elbow 33"/>
              <p:cNvCxnSpPr>
                <a:stCxn id="27" idx="2"/>
                <a:endCxn id="48" idx="0"/>
              </p:cNvCxnSpPr>
              <p:nvPr/>
            </p:nvCxnSpPr>
            <p:spPr>
              <a:xfrm rot="16200000" flipH="1">
                <a:off x="7312189" y="3006346"/>
                <a:ext cx="345344" cy="76431"/>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p:cNvCxnSpPr>
                <a:stCxn id="27" idx="2"/>
                <a:endCxn id="50" idx="0"/>
              </p:cNvCxnSpPr>
              <p:nvPr/>
            </p:nvCxnSpPr>
            <p:spPr>
              <a:xfrm rot="16200000" flipH="1">
                <a:off x="7661280" y="2657256"/>
                <a:ext cx="345344" cy="774612"/>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50" idx="2"/>
                <a:endCxn id="42" idx="0"/>
              </p:cNvCxnSpPr>
              <p:nvPr/>
            </p:nvCxnSpPr>
            <p:spPr>
              <a:xfrm rot="5400000">
                <a:off x="7828848" y="3726347"/>
                <a:ext cx="345345" cy="43947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p:cNvCxnSpPr>
                <a:stCxn id="50" idx="2"/>
                <a:endCxn id="44" idx="0"/>
              </p:cNvCxnSpPr>
              <p:nvPr/>
            </p:nvCxnSpPr>
            <p:spPr>
              <a:xfrm rot="16200000" flipH="1">
                <a:off x="8091270" y="3903400"/>
                <a:ext cx="345344" cy="85370"/>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7810378" y="2372297"/>
              <a:ext cx="2197525" cy="627864"/>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In a hierarchy</a:t>
              </a:r>
            </a:p>
          </p:txBody>
        </p:sp>
      </p:grpSp>
      <p:sp>
        <p:nvSpPr>
          <p:cNvPr id="20" name="TextBox 19"/>
          <p:cNvSpPr txBox="1"/>
          <p:nvPr/>
        </p:nvSpPr>
        <p:spPr>
          <a:xfrm>
            <a:off x="2165795" y="4002288"/>
            <a:ext cx="2754236" cy="1267251"/>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latin typeface="+mj-lt"/>
              </a:rPr>
              <a:t>Between pages in the same level of the same subtree.</a:t>
            </a:r>
            <a:endParaRPr lang="en-US" sz="2353" dirty="0">
              <a:gradFill>
                <a:gsLst>
                  <a:gs pos="2917">
                    <a:schemeClr val="tx1"/>
                  </a:gs>
                  <a:gs pos="30000">
                    <a:schemeClr val="tx1"/>
                  </a:gs>
                </a:gsLst>
                <a:lin ang="5400000" scaled="0"/>
              </a:gradFill>
              <a:latin typeface="+mj-lt"/>
            </a:endParaRPr>
          </a:p>
        </p:txBody>
      </p:sp>
      <p:sp>
        <p:nvSpPr>
          <p:cNvPr id="53" name="TextBox 52"/>
          <p:cNvSpPr txBox="1"/>
          <p:nvPr/>
        </p:nvSpPr>
        <p:spPr>
          <a:xfrm>
            <a:off x="8569348" y="2420464"/>
            <a:ext cx="2563223" cy="1267251"/>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latin typeface="+mj-lt"/>
              </a:rPr>
              <a:t>Between a parent page and its child pages</a:t>
            </a:r>
            <a:endParaRPr lang="en-US" sz="2353"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70441384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8061</TotalTime>
  <Words>1660</Words>
  <Application>Microsoft Office PowerPoint</Application>
  <PresentationFormat>Widescreen</PresentationFormat>
  <Paragraphs>212</Paragraphs>
  <Slides>31</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Calibri</vt:lpstr>
      <vt:lpstr>Consolas</vt:lpstr>
      <vt:lpstr>Lucida Console</vt:lpstr>
      <vt:lpstr>Segoe MDL2 Assets</vt:lpstr>
      <vt:lpstr>Segoe UI</vt:lpstr>
      <vt:lpstr>Segoe UI Light</vt:lpstr>
      <vt:lpstr>Segoe UI Semibold</vt:lpstr>
      <vt:lpstr>Wingdings</vt:lpstr>
      <vt:lpstr>Office Theme</vt:lpstr>
      <vt:lpstr>1_MS1444_Windows Azure Template 16x9_r08a</vt:lpstr>
      <vt:lpstr>The Universal Windows Platform</vt:lpstr>
      <vt:lpstr>The Universal Windows Platform</vt:lpstr>
      <vt:lpstr>Adaptive UI Concepts</vt:lpstr>
      <vt:lpstr>Layout Controls</vt:lpstr>
      <vt:lpstr>Adaptive Layouts</vt:lpstr>
      <vt:lpstr>Visual States</vt:lpstr>
      <vt:lpstr>Adaptive Triggers</vt:lpstr>
      <vt:lpstr>Navigation Basics</vt:lpstr>
      <vt:lpstr>Navigation Paradigms</vt:lpstr>
      <vt:lpstr>Common Controls</vt:lpstr>
      <vt:lpstr>Control Patterns</vt:lpstr>
      <vt:lpstr>Advanced Controls</vt:lpstr>
      <vt:lpstr>Binding Concepts</vt:lpstr>
      <vt:lpstr>Binding Techniques</vt:lpstr>
      <vt:lpstr>Adaptive Toasts</vt:lpstr>
      <vt:lpstr>Delivery methods</vt:lpstr>
      <vt:lpstr>Toast Interactivity</vt:lpstr>
      <vt:lpstr>Adaptive Tiles</vt:lpstr>
      <vt:lpstr>Adaptive Tiles</vt:lpstr>
      <vt:lpstr>Background Task Concepts</vt:lpstr>
      <vt:lpstr>Background Task Dependencies</vt:lpstr>
      <vt:lpstr>System Triggers</vt:lpstr>
      <vt:lpstr>Voice and Speech Concepts</vt:lpstr>
      <vt:lpstr>Common Scenarios</vt:lpstr>
      <vt:lpstr>The Speech Recognizer</vt:lpstr>
      <vt:lpstr>Speech Synthesis</vt:lpstr>
      <vt:lpstr>Cortana Concepts</vt:lpstr>
      <vt:lpstr>Cortana Logic Flow</vt:lpstr>
      <vt:lpstr>Cortana Integration</vt:lpstr>
      <vt:lpstr>Personal Assistant Actions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Universal Windows Platform</dc:title>
  <dc:creator>scott@liquiddaffodil.com</dc:creator>
  <cp:lastModifiedBy>Jeff Prosise</cp:lastModifiedBy>
  <cp:revision>205</cp:revision>
  <dcterms:created xsi:type="dcterms:W3CDTF">2016-04-21T18:51:19Z</dcterms:created>
  <dcterms:modified xsi:type="dcterms:W3CDTF">2017-03-14T13:18:39Z</dcterms:modified>
</cp:coreProperties>
</file>